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6" r:id="rId3"/>
    <p:sldId id="267" r:id="rId4"/>
    <p:sldId id="287" r:id="rId5"/>
    <p:sldId id="271" r:id="rId6"/>
    <p:sldId id="272" r:id="rId7"/>
    <p:sldId id="259" r:id="rId8"/>
    <p:sldId id="273" r:id="rId9"/>
    <p:sldId id="274" r:id="rId10"/>
    <p:sldId id="279" r:id="rId11"/>
    <p:sldId id="275" r:id="rId12"/>
    <p:sldId id="289" r:id="rId13"/>
    <p:sldId id="276" r:id="rId14"/>
    <p:sldId id="290" r:id="rId15"/>
    <p:sldId id="292" r:id="rId16"/>
    <p:sldId id="288" r:id="rId17"/>
    <p:sldId id="277" r:id="rId18"/>
    <p:sldId id="291" r:id="rId19"/>
    <p:sldId id="293" r:id="rId20"/>
    <p:sldId id="294" r:id="rId21"/>
    <p:sldId id="280" r:id="rId22"/>
    <p:sldId id="281" r:id="rId23"/>
    <p:sldId id="295" r:id="rId24"/>
    <p:sldId id="282" r:id="rId25"/>
    <p:sldId id="283" r:id="rId26"/>
    <p:sldId id="299" r:id="rId27"/>
    <p:sldId id="284" r:id="rId28"/>
    <p:sldId id="285" r:id="rId29"/>
    <p:sldId id="296" r:id="rId30"/>
    <p:sldId id="297" r:id="rId31"/>
    <p:sldId id="286" r:id="rId32"/>
    <p:sldId id="298" r:id="rId33"/>
    <p:sldId id="264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388"/>
    <a:srgbClr val="FD9241"/>
    <a:srgbClr val="FCA6AC"/>
    <a:srgbClr val="FEC2C3"/>
    <a:srgbClr val="FFF4E5"/>
    <a:srgbClr val="FFDFDD"/>
    <a:srgbClr val="FDA1A3"/>
    <a:srgbClr val="FFBCB7"/>
    <a:srgbClr val="FFEED5"/>
    <a:srgbClr val="F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9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5618176"/>
        <c:axId val="86070400"/>
        <c:axId val="0"/>
      </c:bar3DChart>
      <c:catAx>
        <c:axId val="35618176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5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6070400"/>
        <c:crosses val="autoZero"/>
        <c:auto val="1"/>
        <c:lblAlgn val="ctr"/>
        <c:lblOffset val="100"/>
        <c:tickMarkSkip val="1"/>
        <c:noMultiLvlLbl val="0"/>
      </c:catAx>
      <c:valAx>
        <c:axId val="86070400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5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5618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285714285714286"/>
          <c:y val="0.38609112709832133"/>
          <c:w val="0.15079365079365079"/>
          <c:h val="0.2302158273381295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75" b="1" i="0" u="none" strike="noStrike" baseline="0">
              <a:solidFill>
                <a:schemeClr val="tx1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25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5B473-4713-4258-88D1-D7D6D5899EA1}" type="doc">
      <dgm:prSet loTypeId="urn:microsoft.com/office/officeart/2005/8/layout/pyramid2" loCatId="pyramid" qsTypeId="urn:microsoft.com/office/officeart/2005/8/quickstyle/simple1" qsCatId="simple" csTypeId="urn:microsoft.com/office/officeart/2005/8/colors/accent2_4" csCatId="accent2" phldr="1"/>
      <dgm:spPr/>
    </dgm:pt>
    <dgm:pt modelId="{03C7CDA4-2515-4A04-B725-A62BB4A85ECD}">
      <dgm:prSet phldrT="[Текст]" custT="1"/>
      <dgm:spPr>
        <a:noFill/>
      </dgm:spPr>
      <dgm:t>
        <a:bodyPr/>
        <a:lstStyle/>
        <a:p>
          <a:pPr algn="l"/>
          <a:r>
            <a:rPr lang="ru-RU" sz="800" b="0" dirty="0" smtClean="0"/>
            <a:t>2% Старая реставрация </a:t>
          </a:r>
          <a:endParaRPr lang="ru-RU" sz="800" b="0" dirty="0"/>
        </a:p>
      </dgm:t>
    </dgm:pt>
    <dgm:pt modelId="{E0CCF2DB-1739-49C8-89D5-ECCBF615BA4E}" type="parTrans" cxnId="{24EED768-C102-4990-8B98-CEA4A3B2E749}">
      <dgm:prSet/>
      <dgm:spPr/>
      <dgm:t>
        <a:bodyPr/>
        <a:lstStyle/>
        <a:p>
          <a:endParaRPr lang="ru-RU"/>
        </a:p>
      </dgm:t>
    </dgm:pt>
    <dgm:pt modelId="{8DBFB179-05E1-4FB1-A251-A082DFA5423F}" type="sibTrans" cxnId="{24EED768-C102-4990-8B98-CEA4A3B2E749}">
      <dgm:prSet/>
      <dgm:spPr/>
      <dgm:t>
        <a:bodyPr/>
        <a:lstStyle/>
        <a:p>
          <a:endParaRPr lang="ru-RU"/>
        </a:p>
      </dgm:t>
    </dgm:pt>
    <dgm:pt modelId="{9B58EB85-F7B2-4DCD-BCC2-3DA2A096B66C}">
      <dgm:prSet phldrT="[Текст]" custT="1"/>
      <dgm:spPr>
        <a:solidFill>
          <a:srgbClr val="FD9241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sz="1200" b="1" dirty="0" smtClean="0"/>
            <a:t>  </a:t>
          </a:r>
          <a:r>
            <a:rPr lang="ru-RU" sz="1100" b="0" dirty="0" smtClean="0"/>
            <a:t>40%        Деформация  книжного  блока   переплёта</a:t>
          </a:r>
          <a:endParaRPr lang="ru-RU" sz="1100" b="0" dirty="0"/>
        </a:p>
      </dgm:t>
    </dgm:pt>
    <dgm:pt modelId="{4D89C2DC-EF79-46BC-ADDD-AC91810A3E04}" type="parTrans" cxnId="{8B578B54-EF18-4B09-A1DC-B72ADB677A2C}">
      <dgm:prSet/>
      <dgm:spPr/>
      <dgm:t>
        <a:bodyPr/>
        <a:lstStyle/>
        <a:p>
          <a:endParaRPr lang="ru-RU"/>
        </a:p>
      </dgm:t>
    </dgm:pt>
    <dgm:pt modelId="{E8B8A92F-3AB7-4AC3-A93B-D40B61BB1E34}" type="sibTrans" cxnId="{8B578B54-EF18-4B09-A1DC-B72ADB677A2C}">
      <dgm:prSet/>
      <dgm:spPr/>
      <dgm:t>
        <a:bodyPr/>
        <a:lstStyle/>
        <a:p>
          <a:endParaRPr lang="ru-RU"/>
        </a:p>
      </dgm:t>
    </dgm:pt>
    <dgm:pt modelId="{1ADAB5CE-991A-4BAB-9DCF-724C4D2DA580}">
      <dgm:prSet phldrT="[Текст]" custT="1"/>
      <dgm:spPr>
        <a:solidFill>
          <a:srgbClr val="FFFF00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ctr"/>
          <a:endParaRPr lang="ru-RU" sz="1200" b="1" dirty="0" smtClean="0">
            <a:solidFill>
              <a:srgbClr val="FF0000"/>
            </a:solidFill>
          </a:endParaRPr>
        </a:p>
        <a:p>
          <a:pPr algn="l"/>
          <a:r>
            <a:rPr lang="ru-RU" sz="1200" b="0" dirty="0" smtClean="0">
              <a:solidFill>
                <a:srgbClr val="FF0000"/>
              </a:solidFill>
            </a:rPr>
            <a:t>100%</a:t>
          </a:r>
          <a:r>
            <a:rPr lang="ru-RU" sz="1200" b="0" dirty="0" smtClean="0">
              <a:solidFill>
                <a:srgbClr val="FF0000"/>
              </a:solidFill>
              <a:latin typeface="Times New Roman"/>
              <a:cs typeface="Times New Roman"/>
            </a:rPr>
            <a:t>!!!</a:t>
          </a:r>
          <a:r>
            <a:rPr lang="ru-RU" sz="1200" b="0" dirty="0" smtClean="0">
              <a:solidFill>
                <a:srgbClr val="FF0000"/>
              </a:solidFill>
            </a:rPr>
            <a:t> </a:t>
          </a:r>
          <a:r>
            <a:rPr lang="ru-RU" sz="1200" b="0" dirty="0" smtClean="0">
              <a:solidFill>
                <a:srgbClr val="FF0000"/>
              </a:solidFill>
              <a:latin typeface="Times New Roman"/>
              <a:cs typeface="Times New Roman"/>
            </a:rPr>
            <a:t> </a:t>
          </a:r>
          <a:r>
            <a:rPr lang="ru-RU" sz="1200" b="0" dirty="0" smtClean="0"/>
            <a:t>Повышенная кислотность бумаги    Капельный метод (ЛКРДрН-метр-340)   рН=6.1</a:t>
          </a:r>
        </a:p>
        <a:p>
          <a:pPr algn="ctr"/>
          <a:r>
            <a:rPr lang="ru-RU" sz="1100" dirty="0" smtClean="0"/>
            <a:t> </a:t>
          </a:r>
          <a:endParaRPr lang="ru-RU" sz="1100" dirty="0"/>
        </a:p>
      </dgm:t>
    </dgm:pt>
    <dgm:pt modelId="{9BE46EBD-7A7D-4E43-A3CA-7043A80CBBF8}" type="parTrans" cxnId="{A8803782-C989-4CE1-907D-CB5B3D2C9326}">
      <dgm:prSet/>
      <dgm:spPr/>
      <dgm:t>
        <a:bodyPr/>
        <a:lstStyle/>
        <a:p>
          <a:endParaRPr lang="ru-RU"/>
        </a:p>
      </dgm:t>
    </dgm:pt>
    <dgm:pt modelId="{35CCBCCA-5274-4A9C-B5FC-3A0C96D5B300}" type="sibTrans" cxnId="{A8803782-C989-4CE1-907D-CB5B3D2C9326}">
      <dgm:prSet/>
      <dgm:spPr/>
      <dgm:t>
        <a:bodyPr/>
        <a:lstStyle/>
        <a:p>
          <a:endParaRPr lang="ru-RU"/>
        </a:p>
      </dgm:t>
    </dgm:pt>
    <dgm:pt modelId="{87A049D5-1FF7-4C7C-9F8E-CC27D95D8FB4}">
      <dgm:prSet/>
      <dgm:spPr>
        <a:solidFill>
          <a:srgbClr val="FFF4E5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b="1" dirty="0" smtClean="0"/>
            <a:t>  </a:t>
          </a:r>
          <a:r>
            <a:rPr lang="ru-RU" b="0" dirty="0" smtClean="0"/>
            <a:t>10%  Повреждения шитья </a:t>
          </a:r>
          <a:endParaRPr lang="ru-RU" b="0" dirty="0"/>
        </a:p>
      </dgm:t>
    </dgm:pt>
    <dgm:pt modelId="{7C4479BA-07D6-45CB-AD85-5F8F1D4D5E21}" type="parTrans" cxnId="{A57D43BC-BA11-4D9D-8592-B1E18A17BD6A}">
      <dgm:prSet/>
      <dgm:spPr/>
      <dgm:t>
        <a:bodyPr/>
        <a:lstStyle/>
        <a:p>
          <a:endParaRPr lang="ru-RU"/>
        </a:p>
      </dgm:t>
    </dgm:pt>
    <dgm:pt modelId="{F5EF0A09-3500-4D2F-8105-94825E7F19EF}" type="sibTrans" cxnId="{A57D43BC-BA11-4D9D-8592-B1E18A17BD6A}">
      <dgm:prSet/>
      <dgm:spPr/>
      <dgm:t>
        <a:bodyPr/>
        <a:lstStyle/>
        <a:p>
          <a:endParaRPr lang="ru-RU"/>
        </a:p>
      </dgm:t>
    </dgm:pt>
    <dgm:pt modelId="{DF16EC94-105F-4928-95CB-9AD95EA0954A}">
      <dgm:prSet/>
      <dgm:spPr>
        <a:solidFill>
          <a:srgbClr val="FFDFDD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b="1" dirty="0" smtClean="0"/>
            <a:t>   </a:t>
          </a:r>
          <a:r>
            <a:rPr lang="ru-RU" b="0" dirty="0" smtClean="0"/>
            <a:t>20%      Повреждение тетрадей</a:t>
          </a:r>
          <a:endParaRPr lang="ru-RU" b="0" dirty="0"/>
        </a:p>
      </dgm:t>
    </dgm:pt>
    <dgm:pt modelId="{E3A32674-D59B-4764-B110-9FF5A6CF73D6}" type="parTrans" cxnId="{5553A0FC-2BE4-4302-8082-9918C4DC91C9}">
      <dgm:prSet/>
      <dgm:spPr/>
      <dgm:t>
        <a:bodyPr/>
        <a:lstStyle/>
        <a:p>
          <a:endParaRPr lang="ru-RU"/>
        </a:p>
      </dgm:t>
    </dgm:pt>
    <dgm:pt modelId="{7EE9F4E7-A637-43E1-A202-C2138F020DCE}" type="sibTrans" cxnId="{5553A0FC-2BE4-4302-8082-9918C4DC91C9}">
      <dgm:prSet/>
      <dgm:spPr/>
      <dgm:t>
        <a:bodyPr/>
        <a:lstStyle/>
        <a:p>
          <a:endParaRPr lang="ru-RU"/>
        </a:p>
      </dgm:t>
    </dgm:pt>
    <dgm:pt modelId="{802C2EB7-7CC3-4EA1-8FA9-D18B10F9052E}">
      <dgm:prSet custT="1"/>
      <dgm:spPr>
        <a:solidFill>
          <a:srgbClr val="FEC2C3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sz="1200" b="1" dirty="0" smtClean="0"/>
            <a:t>  </a:t>
          </a:r>
          <a:r>
            <a:rPr lang="ru-RU" sz="1200" b="0" dirty="0" smtClean="0"/>
            <a:t>25%     </a:t>
          </a:r>
          <a:r>
            <a:rPr lang="ru-RU" sz="1100" b="0" dirty="0" smtClean="0"/>
            <a:t>Повреждение крышек</a:t>
          </a:r>
          <a:endParaRPr lang="ru-RU" sz="1100" b="0" dirty="0"/>
        </a:p>
      </dgm:t>
    </dgm:pt>
    <dgm:pt modelId="{4067E52E-98D0-4452-9787-D5778BB8C0AC}" type="parTrans" cxnId="{A6A961E3-DCD9-49B5-86D9-970F8029A4CD}">
      <dgm:prSet/>
      <dgm:spPr/>
      <dgm:t>
        <a:bodyPr/>
        <a:lstStyle/>
        <a:p>
          <a:endParaRPr lang="ru-RU"/>
        </a:p>
      </dgm:t>
    </dgm:pt>
    <dgm:pt modelId="{99A5EEE4-BF71-4FB9-9DB3-B538D25E81A9}" type="sibTrans" cxnId="{A6A961E3-DCD9-49B5-86D9-970F8029A4CD}">
      <dgm:prSet/>
      <dgm:spPr/>
      <dgm:t>
        <a:bodyPr/>
        <a:lstStyle/>
        <a:p>
          <a:endParaRPr lang="ru-RU"/>
        </a:p>
      </dgm:t>
    </dgm:pt>
    <dgm:pt modelId="{616D4484-F978-4C3C-B2AE-0BE4782E893E}">
      <dgm:prSet custT="1"/>
      <dgm:spPr>
        <a:solidFill>
          <a:srgbClr val="E8A388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sz="1200" b="0" dirty="0" smtClean="0"/>
            <a:t>  30%      </a:t>
          </a:r>
          <a:r>
            <a:rPr lang="ru-RU" sz="1100" b="0" dirty="0" smtClean="0"/>
            <a:t>Разрушение корешка,  отделение от переплёта </a:t>
          </a:r>
          <a:endParaRPr lang="ru-RU" sz="1100" b="0" dirty="0"/>
        </a:p>
      </dgm:t>
    </dgm:pt>
    <dgm:pt modelId="{51CD9CA6-F25C-4154-AB3E-0ECCE8073375}" type="parTrans" cxnId="{987285AA-BA08-445A-913F-C711DDEC3FEB}">
      <dgm:prSet/>
      <dgm:spPr/>
      <dgm:t>
        <a:bodyPr/>
        <a:lstStyle/>
        <a:p>
          <a:endParaRPr lang="ru-RU"/>
        </a:p>
      </dgm:t>
    </dgm:pt>
    <dgm:pt modelId="{6D945CFD-3D6A-4F75-8088-09570395C7A3}" type="sibTrans" cxnId="{987285AA-BA08-445A-913F-C711DDEC3FEB}">
      <dgm:prSet/>
      <dgm:spPr/>
      <dgm:t>
        <a:bodyPr/>
        <a:lstStyle/>
        <a:p>
          <a:endParaRPr lang="ru-RU"/>
        </a:p>
      </dgm:t>
    </dgm:pt>
    <dgm:pt modelId="{8A685C9A-24EA-4EA6-8091-16A3CD5B8454}" type="pres">
      <dgm:prSet presAssocID="{EF05B473-4713-4258-88D1-D7D6D5899EA1}" presName="compositeShape" presStyleCnt="0">
        <dgm:presLayoutVars>
          <dgm:dir/>
          <dgm:resizeHandles/>
        </dgm:presLayoutVars>
      </dgm:prSet>
      <dgm:spPr/>
    </dgm:pt>
    <dgm:pt modelId="{A393D37F-C37F-4603-9B33-D9429326821B}" type="pres">
      <dgm:prSet presAssocID="{EF05B473-4713-4258-88D1-D7D6D5899EA1}" presName="pyramid" presStyleLbl="node1" presStyleIdx="0" presStyleCnt="1" custScaleX="126038" custScaleY="100000" custLinFactNeighborX="43572" custLinFactNeighborY="1766"/>
      <dgm:spPr/>
    </dgm:pt>
    <dgm:pt modelId="{D5B70F8D-3724-4D87-A6C6-5DE03B2F6C96}" type="pres">
      <dgm:prSet presAssocID="{EF05B473-4713-4258-88D1-D7D6D5899EA1}" presName="theList" presStyleCnt="0"/>
      <dgm:spPr/>
    </dgm:pt>
    <dgm:pt modelId="{F3DD06D8-9201-4FD7-BA82-808D0580E5B3}" type="pres">
      <dgm:prSet presAssocID="{03C7CDA4-2515-4A04-B725-A62BB4A85ECD}" presName="aNode" presStyleLbl="fgAcc1" presStyleIdx="0" presStyleCnt="7" custScaleX="33651" custLinFactX="-64919" custLinFactY="-4196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E28A4-AED2-412A-8D4C-1670A5B2FF78}" type="pres">
      <dgm:prSet presAssocID="{03C7CDA4-2515-4A04-B725-A62BB4A85ECD}" presName="aSpace" presStyleCnt="0"/>
      <dgm:spPr/>
    </dgm:pt>
    <dgm:pt modelId="{767B5D54-7A17-4C4B-98BC-8C66B7B1C684}" type="pres">
      <dgm:prSet presAssocID="{87A049D5-1FF7-4C7C-9F8E-CC27D95D8FB4}" presName="aNode" presStyleLbl="fgAcc1" presStyleIdx="1" presStyleCnt="7" custScaleX="81246" custLinFactX="-44600" custLinFactY="-20731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75015-9D6E-4EC8-82E4-1B433606D02F}" type="pres">
      <dgm:prSet presAssocID="{87A049D5-1FF7-4C7C-9F8E-CC27D95D8FB4}" presName="aSpace" presStyleCnt="0"/>
      <dgm:spPr/>
    </dgm:pt>
    <dgm:pt modelId="{E4FCF083-7384-49B9-B8BF-6BFDD37C359B}" type="pres">
      <dgm:prSet presAssocID="{DF16EC94-105F-4928-95CB-9AD95EA0954A}" presName="aNode" presStyleLbl="fgAcc1" presStyleIdx="2" presStyleCnt="7" custScaleX="103033" custLinFactX="-30228" custLinFactNeighborX="-100000" custLinFactNeighborY="-95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0FE9D-B7CC-41EA-8BFE-B8E93DD9F2E2}" type="pres">
      <dgm:prSet presAssocID="{DF16EC94-105F-4928-95CB-9AD95EA0954A}" presName="aSpace" presStyleCnt="0"/>
      <dgm:spPr/>
    </dgm:pt>
    <dgm:pt modelId="{4AB741F6-E0F8-408D-AAAD-C4C37859A096}" type="pres">
      <dgm:prSet presAssocID="{802C2EB7-7CC3-4EA1-8FA9-D18B10F9052E}" presName="aNode" presStyleLbl="fgAcc1" presStyleIdx="3" presStyleCnt="7" custScaleX="145042" custLinFactX="-12702" custLinFactNeighborX="-100000" custLinFactNeighborY="73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0F9B0-E5E0-409B-A380-B20C78441A74}" type="pres">
      <dgm:prSet presAssocID="{802C2EB7-7CC3-4EA1-8FA9-D18B10F9052E}" presName="aSpace" presStyleCnt="0"/>
      <dgm:spPr/>
    </dgm:pt>
    <dgm:pt modelId="{FDCF220B-5035-4B90-8E7A-7CADCE0FFB78}" type="pres">
      <dgm:prSet presAssocID="{616D4484-F978-4C3C-B2AE-0BE4782E893E}" presName="aNode" presStyleLbl="fgAcc1" presStyleIdx="4" presStyleCnt="7" custScaleX="176678" custLinFactY="17963" custLinFactNeighborX="-9688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B5793-746A-4844-A77B-C8D88A10DAA1}" type="pres">
      <dgm:prSet presAssocID="{616D4484-F978-4C3C-B2AE-0BE4782E893E}" presName="aSpace" presStyleCnt="0"/>
      <dgm:spPr/>
    </dgm:pt>
    <dgm:pt modelId="{9D48D21D-A063-4E04-B00A-8773D54B3487}" type="pres">
      <dgm:prSet presAssocID="{9B58EB85-F7B2-4DCD-BCC2-3DA2A096B66C}" presName="aNode" presStyleLbl="fgAcc1" presStyleIdx="5" presStyleCnt="7" custScaleX="207960" custLinFactY="39194" custLinFactNeighborX="-8472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CAAE4-0179-4D5E-9078-722BCF312834}" type="pres">
      <dgm:prSet presAssocID="{9B58EB85-F7B2-4DCD-BCC2-3DA2A096B66C}" presName="aSpace" presStyleCnt="0"/>
      <dgm:spPr/>
    </dgm:pt>
    <dgm:pt modelId="{ED364D46-0663-48EF-9A1B-CB52EFB0A5FE}" type="pres">
      <dgm:prSet presAssocID="{1ADAB5CE-991A-4BAB-9DCF-724C4D2DA580}" presName="aNode" presStyleLbl="fgAcc1" presStyleIdx="6" presStyleCnt="7" custScaleX="347918" custLinFactY="60425" custLinFactNeighborX="-112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781D2-FED1-43C6-BFFF-CEAF808A1DE2}" type="pres">
      <dgm:prSet presAssocID="{1ADAB5CE-991A-4BAB-9DCF-724C4D2DA580}" presName="aSpace" presStyleCnt="0"/>
      <dgm:spPr/>
    </dgm:pt>
  </dgm:ptLst>
  <dgm:cxnLst>
    <dgm:cxn modelId="{24EED768-C102-4990-8B98-CEA4A3B2E749}" srcId="{EF05B473-4713-4258-88D1-D7D6D5899EA1}" destId="{03C7CDA4-2515-4A04-B725-A62BB4A85ECD}" srcOrd="0" destOrd="0" parTransId="{E0CCF2DB-1739-49C8-89D5-ECCBF615BA4E}" sibTransId="{8DBFB179-05E1-4FB1-A251-A082DFA5423F}"/>
    <dgm:cxn modelId="{8B578B54-EF18-4B09-A1DC-B72ADB677A2C}" srcId="{EF05B473-4713-4258-88D1-D7D6D5899EA1}" destId="{9B58EB85-F7B2-4DCD-BCC2-3DA2A096B66C}" srcOrd="5" destOrd="0" parTransId="{4D89C2DC-EF79-46BC-ADDD-AC91810A3E04}" sibTransId="{E8B8A92F-3AB7-4AC3-A93B-D40B61BB1E34}"/>
    <dgm:cxn modelId="{987285AA-BA08-445A-913F-C711DDEC3FEB}" srcId="{EF05B473-4713-4258-88D1-D7D6D5899EA1}" destId="{616D4484-F978-4C3C-B2AE-0BE4782E893E}" srcOrd="4" destOrd="0" parTransId="{51CD9CA6-F25C-4154-AB3E-0ECCE8073375}" sibTransId="{6D945CFD-3D6A-4F75-8088-09570395C7A3}"/>
    <dgm:cxn modelId="{5553A0FC-2BE4-4302-8082-9918C4DC91C9}" srcId="{EF05B473-4713-4258-88D1-D7D6D5899EA1}" destId="{DF16EC94-105F-4928-95CB-9AD95EA0954A}" srcOrd="2" destOrd="0" parTransId="{E3A32674-D59B-4764-B110-9FF5A6CF73D6}" sibTransId="{7EE9F4E7-A637-43E1-A202-C2138F020DCE}"/>
    <dgm:cxn modelId="{328EE10C-3DBE-4C49-87E0-8C908CC8AEBB}" type="presOf" srcId="{1ADAB5CE-991A-4BAB-9DCF-724C4D2DA580}" destId="{ED364D46-0663-48EF-9A1B-CB52EFB0A5FE}" srcOrd="0" destOrd="0" presId="urn:microsoft.com/office/officeart/2005/8/layout/pyramid2"/>
    <dgm:cxn modelId="{9B506DBB-93B7-4B2D-BAB6-3FA5DB696596}" type="presOf" srcId="{DF16EC94-105F-4928-95CB-9AD95EA0954A}" destId="{E4FCF083-7384-49B9-B8BF-6BFDD37C359B}" srcOrd="0" destOrd="0" presId="urn:microsoft.com/office/officeart/2005/8/layout/pyramid2"/>
    <dgm:cxn modelId="{4208DA9B-B616-4D3B-9A48-8525F22DAA2A}" type="presOf" srcId="{802C2EB7-7CC3-4EA1-8FA9-D18B10F9052E}" destId="{4AB741F6-E0F8-408D-AAAD-C4C37859A096}" srcOrd="0" destOrd="0" presId="urn:microsoft.com/office/officeart/2005/8/layout/pyramid2"/>
    <dgm:cxn modelId="{456952D1-076A-4EF2-9A40-2B7DE8546CBE}" type="presOf" srcId="{03C7CDA4-2515-4A04-B725-A62BB4A85ECD}" destId="{F3DD06D8-9201-4FD7-BA82-808D0580E5B3}" srcOrd="0" destOrd="0" presId="urn:microsoft.com/office/officeart/2005/8/layout/pyramid2"/>
    <dgm:cxn modelId="{0C439F45-322E-48AB-85A9-E686CC920C83}" type="presOf" srcId="{87A049D5-1FF7-4C7C-9F8E-CC27D95D8FB4}" destId="{767B5D54-7A17-4C4B-98BC-8C66B7B1C684}" srcOrd="0" destOrd="0" presId="urn:microsoft.com/office/officeart/2005/8/layout/pyramid2"/>
    <dgm:cxn modelId="{A57D43BC-BA11-4D9D-8592-B1E18A17BD6A}" srcId="{EF05B473-4713-4258-88D1-D7D6D5899EA1}" destId="{87A049D5-1FF7-4C7C-9F8E-CC27D95D8FB4}" srcOrd="1" destOrd="0" parTransId="{7C4479BA-07D6-45CB-AD85-5F8F1D4D5E21}" sibTransId="{F5EF0A09-3500-4D2F-8105-94825E7F19EF}"/>
    <dgm:cxn modelId="{AA5B359D-1B84-4A53-8682-874EBEF67EAF}" type="presOf" srcId="{EF05B473-4713-4258-88D1-D7D6D5899EA1}" destId="{8A685C9A-24EA-4EA6-8091-16A3CD5B8454}" srcOrd="0" destOrd="0" presId="urn:microsoft.com/office/officeart/2005/8/layout/pyramid2"/>
    <dgm:cxn modelId="{A6A961E3-DCD9-49B5-86D9-970F8029A4CD}" srcId="{EF05B473-4713-4258-88D1-D7D6D5899EA1}" destId="{802C2EB7-7CC3-4EA1-8FA9-D18B10F9052E}" srcOrd="3" destOrd="0" parTransId="{4067E52E-98D0-4452-9787-D5778BB8C0AC}" sibTransId="{99A5EEE4-BF71-4FB9-9DB3-B538D25E81A9}"/>
    <dgm:cxn modelId="{4B91FFA7-5C2B-4DD4-857F-589FD3A71881}" type="presOf" srcId="{9B58EB85-F7B2-4DCD-BCC2-3DA2A096B66C}" destId="{9D48D21D-A063-4E04-B00A-8773D54B3487}" srcOrd="0" destOrd="0" presId="urn:microsoft.com/office/officeart/2005/8/layout/pyramid2"/>
    <dgm:cxn modelId="{AD6B2963-F8BB-483C-B1FF-89BA101241EB}" type="presOf" srcId="{616D4484-F978-4C3C-B2AE-0BE4782E893E}" destId="{FDCF220B-5035-4B90-8E7A-7CADCE0FFB78}" srcOrd="0" destOrd="0" presId="urn:microsoft.com/office/officeart/2005/8/layout/pyramid2"/>
    <dgm:cxn modelId="{A8803782-C989-4CE1-907D-CB5B3D2C9326}" srcId="{EF05B473-4713-4258-88D1-D7D6D5899EA1}" destId="{1ADAB5CE-991A-4BAB-9DCF-724C4D2DA580}" srcOrd="6" destOrd="0" parTransId="{9BE46EBD-7A7D-4E43-A3CA-7043A80CBBF8}" sibTransId="{35CCBCCA-5274-4A9C-B5FC-3A0C96D5B300}"/>
    <dgm:cxn modelId="{68ABC2A5-ACE9-4956-9E16-E0430BB07B9F}" type="presParOf" srcId="{8A685C9A-24EA-4EA6-8091-16A3CD5B8454}" destId="{A393D37F-C37F-4603-9B33-D9429326821B}" srcOrd="0" destOrd="0" presId="urn:microsoft.com/office/officeart/2005/8/layout/pyramid2"/>
    <dgm:cxn modelId="{C39A8142-EE97-4B2F-B4DE-311F06ABDDD4}" type="presParOf" srcId="{8A685C9A-24EA-4EA6-8091-16A3CD5B8454}" destId="{D5B70F8D-3724-4D87-A6C6-5DE03B2F6C96}" srcOrd="1" destOrd="0" presId="urn:microsoft.com/office/officeart/2005/8/layout/pyramid2"/>
    <dgm:cxn modelId="{704A6A1B-139F-46F5-BB8D-DD0E437C12E4}" type="presParOf" srcId="{D5B70F8D-3724-4D87-A6C6-5DE03B2F6C96}" destId="{F3DD06D8-9201-4FD7-BA82-808D0580E5B3}" srcOrd="0" destOrd="0" presId="urn:microsoft.com/office/officeart/2005/8/layout/pyramid2"/>
    <dgm:cxn modelId="{9144AC2C-B20E-4363-A4BD-483CA6DEB520}" type="presParOf" srcId="{D5B70F8D-3724-4D87-A6C6-5DE03B2F6C96}" destId="{AD0E28A4-AED2-412A-8D4C-1670A5B2FF78}" srcOrd="1" destOrd="0" presId="urn:microsoft.com/office/officeart/2005/8/layout/pyramid2"/>
    <dgm:cxn modelId="{9750AF41-16D4-4715-AA29-240075FC3F15}" type="presParOf" srcId="{D5B70F8D-3724-4D87-A6C6-5DE03B2F6C96}" destId="{767B5D54-7A17-4C4B-98BC-8C66B7B1C684}" srcOrd="2" destOrd="0" presId="urn:microsoft.com/office/officeart/2005/8/layout/pyramid2"/>
    <dgm:cxn modelId="{385BDC4A-BA46-4E0F-872E-52C102ADAEA5}" type="presParOf" srcId="{D5B70F8D-3724-4D87-A6C6-5DE03B2F6C96}" destId="{97175015-9D6E-4EC8-82E4-1B433606D02F}" srcOrd="3" destOrd="0" presId="urn:microsoft.com/office/officeart/2005/8/layout/pyramid2"/>
    <dgm:cxn modelId="{F2291043-65A8-4EAE-837D-074B93A8D340}" type="presParOf" srcId="{D5B70F8D-3724-4D87-A6C6-5DE03B2F6C96}" destId="{E4FCF083-7384-49B9-B8BF-6BFDD37C359B}" srcOrd="4" destOrd="0" presId="urn:microsoft.com/office/officeart/2005/8/layout/pyramid2"/>
    <dgm:cxn modelId="{2247A84F-D842-4CBF-B2C9-407D221ED473}" type="presParOf" srcId="{D5B70F8D-3724-4D87-A6C6-5DE03B2F6C96}" destId="{D170FE9D-B7CC-41EA-8BFE-B8E93DD9F2E2}" srcOrd="5" destOrd="0" presId="urn:microsoft.com/office/officeart/2005/8/layout/pyramid2"/>
    <dgm:cxn modelId="{D00FD8E2-EF03-4CFB-90E8-BC4D30CEAEB3}" type="presParOf" srcId="{D5B70F8D-3724-4D87-A6C6-5DE03B2F6C96}" destId="{4AB741F6-E0F8-408D-AAAD-C4C37859A096}" srcOrd="6" destOrd="0" presId="urn:microsoft.com/office/officeart/2005/8/layout/pyramid2"/>
    <dgm:cxn modelId="{429B5A7D-ACA8-4BDA-AE15-DBF8F366E993}" type="presParOf" srcId="{D5B70F8D-3724-4D87-A6C6-5DE03B2F6C96}" destId="{8C60F9B0-E5E0-409B-A380-B20C78441A74}" srcOrd="7" destOrd="0" presId="urn:microsoft.com/office/officeart/2005/8/layout/pyramid2"/>
    <dgm:cxn modelId="{3282D722-C703-4878-ABBB-81F5F8A68585}" type="presParOf" srcId="{D5B70F8D-3724-4D87-A6C6-5DE03B2F6C96}" destId="{FDCF220B-5035-4B90-8E7A-7CADCE0FFB78}" srcOrd="8" destOrd="0" presId="urn:microsoft.com/office/officeart/2005/8/layout/pyramid2"/>
    <dgm:cxn modelId="{9B45D838-195D-4B8D-A7B9-8411E6C67644}" type="presParOf" srcId="{D5B70F8D-3724-4D87-A6C6-5DE03B2F6C96}" destId="{35CB5793-746A-4844-A77B-C8D88A10DAA1}" srcOrd="9" destOrd="0" presId="urn:microsoft.com/office/officeart/2005/8/layout/pyramid2"/>
    <dgm:cxn modelId="{0F7BC8F3-3F1C-40EC-8AA4-07A7EA5DA2F2}" type="presParOf" srcId="{D5B70F8D-3724-4D87-A6C6-5DE03B2F6C96}" destId="{9D48D21D-A063-4E04-B00A-8773D54B3487}" srcOrd="10" destOrd="0" presId="urn:microsoft.com/office/officeart/2005/8/layout/pyramid2"/>
    <dgm:cxn modelId="{2C5184F4-214A-47E3-9ACD-1EE4CE30328A}" type="presParOf" srcId="{D5B70F8D-3724-4D87-A6C6-5DE03B2F6C96}" destId="{2E7CAAE4-0179-4D5E-9078-722BCF312834}" srcOrd="11" destOrd="0" presId="urn:microsoft.com/office/officeart/2005/8/layout/pyramid2"/>
    <dgm:cxn modelId="{0BB69D43-6FA5-425C-B13A-1BDA545A04E7}" type="presParOf" srcId="{D5B70F8D-3724-4D87-A6C6-5DE03B2F6C96}" destId="{ED364D46-0663-48EF-9A1B-CB52EFB0A5FE}" srcOrd="12" destOrd="0" presId="urn:microsoft.com/office/officeart/2005/8/layout/pyramid2"/>
    <dgm:cxn modelId="{24BC41D3-26FE-42B6-AA60-50606ABA606D}" type="presParOf" srcId="{D5B70F8D-3724-4D87-A6C6-5DE03B2F6C96}" destId="{FE5781D2-FED1-43C6-BFFF-CEAF808A1DE2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D37F-C37F-4603-9B33-D9429326821B}">
      <dsp:nvSpPr>
        <dsp:cNvPr id="0" name=""/>
        <dsp:cNvSpPr/>
      </dsp:nvSpPr>
      <dsp:spPr>
        <a:xfrm>
          <a:off x="1946341" y="0"/>
          <a:ext cx="4013211" cy="3184127"/>
        </a:xfrm>
        <a:prstGeom prst="triangl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D06D8-9201-4FD7-BA82-808D0580E5B3}">
      <dsp:nvSpPr>
        <dsp:cNvPr id="0" name=""/>
        <dsp:cNvSpPr/>
      </dsp:nvSpPr>
      <dsp:spPr>
        <a:xfrm>
          <a:off x="0" y="144015"/>
          <a:ext cx="696469" cy="323072"/>
        </a:xfrm>
        <a:prstGeom prst="roundRect">
          <a:avLst/>
        </a:prstGeom>
        <a:noFill/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/>
            <a:t>2% Старая реставрация </a:t>
          </a:r>
          <a:endParaRPr lang="ru-RU" sz="800" b="0" kern="1200" dirty="0"/>
        </a:p>
      </dsp:txBody>
      <dsp:txXfrm>
        <a:off x="15771" y="159786"/>
        <a:ext cx="664927" cy="291530"/>
      </dsp:txXfrm>
    </dsp:sp>
    <dsp:sp modelId="{767B5D54-7A17-4C4B-98BC-8C66B7B1C684}">
      <dsp:nvSpPr>
        <dsp:cNvPr id="0" name=""/>
        <dsp:cNvSpPr/>
      </dsp:nvSpPr>
      <dsp:spPr>
        <a:xfrm>
          <a:off x="0" y="576063"/>
          <a:ext cx="1681534" cy="323072"/>
        </a:xfrm>
        <a:prstGeom prst="roundRect">
          <a:avLst/>
        </a:prstGeom>
        <a:solidFill>
          <a:srgbClr val="FFF4E5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  </a:t>
          </a:r>
          <a:r>
            <a:rPr lang="ru-RU" sz="1000" b="0" kern="1200" dirty="0" smtClean="0"/>
            <a:t>10%  Повреждения шитья </a:t>
          </a:r>
          <a:endParaRPr lang="ru-RU" sz="1000" b="0" kern="1200" dirty="0"/>
        </a:p>
      </dsp:txBody>
      <dsp:txXfrm>
        <a:off x="15771" y="591834"/>
        <a:ext cx="1649992" cy="291530"/>
      </dsp:txXfrm>
    </dsp:sp>
    <dsp:sp modelId="{E4FCF083-7384-49B9-B8BF-6BFDD37C359B}">
      <dsp:nvSpPr>
        <dsp:cNvPr id="0" name=""/>
        <dsp:cNvSpPr/>
      </dsp:nvSpPr>
      <dsp:spPr>
        <a:xfrm>
          <a:off x="0" y="1008112"/>
          <a:ext cx="2132456" cy="323072"/>
        </a:xfrm>
        <a:prstGeom prst="roundRect">
          <a:avLst/>
        </a:prstGeom>
        <a:solidFill>
          <a:srgbClr val="FFDFDD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   </a:t>
          </a:r>
          <a:r>
            <a:rPr lang="ru-RU" sz="1000" b="0" kern="1200" dirty="0" smtClean="0"/>
            <a:t>20%      Повреждение тетрадей</a:t>
          </a:r>
          <a:endParaRPr lang="ru-RU" sz="1000" b="0" kern="1200" dirty="0"/>
        </a:p>
      </dsp:txBody>
      <dsp:txXfrm>
        <a:off x="15771" y="1023883"/>
        <a:ext cx="2100914" cy="291530"/>
      </dsp:txXfrm>
    </dsp:sp>
    <dsp:sp modelId="{4AB741F6-E0F8-408D-AAAD-C4C37859A096}">
      <dsp:nvSpPr>
        <dsp:cNvPr id="0" name=""/>
        <dsp:cNvSpPr/>
      </dsp:nvSpPr>
      <dsp:spPr>
        <a:xfrm>
          <a:off x="0" y="1440160"/>
          <a:ext cx="3001909" cy="323072"/>
        </a:xfrm>
        <a:prstGeom prst="roundRect">
          <a:avLst/>
        </a:prstGeom>
        <a:solidFill>
          <a:srgbClr val="FEC2C3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 </a:t>
          </a:r>
          <a:r>
            <a:rPr lang="ru-RU" sz="1200" b="0" kern="1200" dirty="0" smtClean="0"/>
            <a:t>25%     </a:t>
          </a:r>
          <a:r>
            <a:rPr lang="ru-RU" sz="1100" b="0" kern="1200" dirty="0" smtClean="0"/>
            <a:t>Повреждение крышек</a:t>
          </a:r>
          <a:endParaRPr lang="ru-RU" sz="1100" b="0" kern="1200" dirty="0"/>
        </a:p>
      </dsp:txBody>
      <dsp:txXfrm>
        <a:off x="15771" y="1455931"/>
        <a:ext cx="2970367" cy="291530"/>
      </dsp:txXfrm>
    </dsp:sp>
    <dsp:sp modelId="{FDCF220B-5035-4B90-8E7A-7CADCE0FFB78}">
      <dsp:nvSpPr>
        <dsp:cNvPr id="0" name=""/>
        <dsp:cNvSpPr/>
      </dsp:nvSpPr>
      <dsp:spPr>
        <a:xfrm>
          <a:off x="0" y="1872209"/>
          <a:ext cx="3656674" cy="323072"/>
        </a:xfrm>
        <a:prstGeom prst="roundRect">
          <a:avLst/>
        </a:prstGeom>
        <a:solidFill>
          <a:srgbClr val="E8A388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  30%      </a:t>
          </a:r>
          <a:r>
            <a:rPr lang="ru-RU" sz="1100" b="0" kern="1200" dirty="0" smtClean="0"/>
            <a:t>Разрушение корешка,  отделение от переплёта </a:t>
          </a:r>
          <a:endParaRPr lang="ru-RU" sz="1100" b="0" kern="1200" dirty="0"/>
        </a:p>
      </dsp:txBody>
      <dsp:txXfrm>
        <a:off x="15771" y="1887980"/>
        <a:ext cx="3625132" cy="291530"/>
      </dsp:txXfrm>
    </dsp:sp>
    <dsp:sp modelId="{9D48D21D-A063-4E04-B00A-8773D54B3487}">
      <dsp:nvSpPr>
        <dsp:cNvPr id="0" name=""/>
        <dsp:cNvSpPr/>
      </dsp:nvSpPr>
      <dsp:spPr>
        <a:xfrm>
          <a:off x="0" y="2304257"/>
          <a:ext cx="4304113" cy="323072"/>
        </a:xfrm>
        <a:prstGeom prst="roundRect">
          <a:avLst/>
        </a:prstGeom>
        <a:solidFill>
          <a:srgbClr val="FD9241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 </a:t>
          </a:r>
          <a:r>
            <a:rPr lang="ru-RU" sz="1100" b="0" kern="1200" dirty="0" smtClean="0"/>
            <a:t>40%        Деформация  книжного  блока   переплёта</a:t>
          </a:r>
          <a:endParaRPr lang="ru-RU" sz="1100" b="0" kern="1200" dirty="0"/>
        </a:p>
      </dsp:txBody>
      <dsp:txXfrm>
        <a:off x="15771" y="2320028"/>
        <a:ext cx="4272571" cy="291530"/>
      </dsp:txXfrm>
    </dsp:sp>
    <dsp:sp modelId="{ED364D46-0663-48EF-9A1B-CB52EFB0A5FE}">
      <dsp:nvSpPr>
        <dsp:cNvPr id="0" name=""/>
        <dsp:cNvSpPr/>
      </dsp:nvSpPr>
      <dsp:spPr>
        <a:xfrm>
          <a:off x="0" y="2736304"/>
          <a:ext cx="7200800" cy="323072"/>
        </a:xfrm>
        <a:prstGeom prst="round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FF0000"/>
            </a:solidFill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FF0000"/>
              </a:solidFill>
            </a:rPr>
            <a:t>100%</a:t>
          </a:r>
          <a:r>
            <a:rPr lang="ru-RU" sz="1200" b="0" kern="1200" dirty="0" smtClean="0">
              <a:solidFill>
                <a:srgbClr val="FF0000"/>
              </a:solidFill>
              <a:latin typeface="Times New Roman"/>
              <a:cs typeface="Times New Roman"/>
            </a:rPr>
            <a:t>!!!</a:t>
          </a:r>
          <a:r>
            <a:rPr lang="ru-RU" sz="1200" b="0" kern="1200" dirty="0" smtClean="0">
              <a:solidFill>
                <a:srgbClr val="FF0000"/>
              </a:solidFill>
            </a:rPr>
            <a:t> </a:t>
          </a:r>
          <a:r>
            <a:rPr lang="ru-RU" sz="1200" b="0" kern="1200" dirty="0" smtClean="0">
              <a:solidFill>
                <a:srgbClr val="FF0000"/>
              </a:solidFill>
              <a:latin typeface="Times New Roman"/>
              <a:cs typeface="Times New Roman"/>
            </a:rPr>
            <a:t> </a:t>
          </a:r>
          <a:r>
            <a:rPr lang="ru-RU" sz="1200" b="0" kern="1200" dirty="0" smtClean="0"/>
            <a:t>Повышенная кислотность бумаги    Капельный метод (ЛКРДрН-метр-340)   рН=6.1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</a:t>
          </a:r>
          <a:endParaRPr lang="ru-RU" sz="1100" kern="1200" dirty="0"/>
        </a:p>
      </dsp:txBody>
      <dsp:txXfrm>
        <a:off x="15771" y="2752075"/>
        <a:ext cx="7169258" cy="291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E57AF-17F8-4074-B199-13EDC5C9116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D7599-D370-4ABF-BD0A-1BED5BC5F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D7599-D370-4ABF-BD0A-1BED5BC5FDB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lang="ru-RU" dirty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85978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380057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1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5536" y="4659982"/>
            <a:ext cx="1512168" cy="216024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Подзаголовок 2"/>
          <p:cNvSpPr txBox="1">
            <a:spLocks/>
          </p:cNvSpPr>
          <p:nvPr userDrawn="1"/>
        </p:nvSpPr>
        <p:spPr>
          <a:xfrm>
            <a:off x="7956376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323528" y="1419622"/>
            <a:ext cx="8568952" cy="30243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915715"/>
            <a:ext cx="8568952" cy="431899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20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5536" y="4659982"/>
            <a:ext cx="1512168" cy="216024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7956376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23528" y="1059582"/>
            <a:ext cx="4038600" cy="3312368"/>
          </a:xfrm>
          <a:solidFill>
            <a:srgbClr val="5E7076">
              <a:alpha val="41176"/>
            </a:srgb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4572000" y="1059582"/>
            <a:ext cx="4320480" cy="338437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0" y="1059582"/>
            <a:ext cx="9144000" cy="4083918"/>
          </a:xfrm>
          <a:solidFill>
            <a:schemeClr val="bg1">
              <a:lumMod val="75000"/>
            </a:schemeClr>
          </a:solidFill>
          <a:ln>
            <a:solidFill>
              <a:srgbClr val="000000">
                <a:alpha val="21176"/>
              </a:srgbClr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foto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323528" y="4299942"/>
            <a:ext cx="8820472" cy="504056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323528" y="4316113"/>
            <a:ext cx="8640960" cy="50405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1600" baseline="0" dirty="0" smtClean="0">
                <a:solidFill>
                  <a:schemeClr val="bg1"/>
                </a:solidFill>
              </a:rPr>
              <a:t>St Petersburg University</a:t>
            </a:r>
            <a:endParaRPr lang="ru-RU" sz="16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9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380057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23528" y="1131590"/>
            <a:ext cx="8568952" cy="36004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80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06C7-4D28-40E2-A2CB-00F1FE68E05F}" type="datetime1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7D4DF-2351-4A60-A90B-60ED82532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9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61" r:id="rId4"/>
    <p:sldLayoutId id="214748366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9583"/>
            <a:ext cx="7772400" cy="144015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Реставрация пяти полукожаных переплетов книг 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XIX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века из собрания музея Д.И. Менделеева </a:t>
            </a:r>
            <a:br>
              <a:rPr lang="ru-RU" sz="2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Санкт-Петербургского государственного университета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859782"/>
            <a:ext cx="6400800" cy="1728192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Выпускная квалификационная работа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Студента 4 курса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 Исиляева Игоря Владимировича</a:t>
            </a:r>
            <a:endParaRPr lang="ru-RU" b="1" dirty="0" smtClean="0">
              <a:solidFill>
                <a:schemeClr val="tx1"/>
              </a:solidFill>
            </a:endParaRPr>
          </a:p>
          <a:p>
            <a:pPr algn="r"/>
            <a:endParaRPr lang="ru-RU" b="1" dirty="0" smtClean="0">
              <a:solidFill>
                <a:schemeClr val="tx1"/>
              </a:solidFill>
            </a:endParaRPr>
          </a:p>
          <a:p>
            <a:pPr algn="r"/>
            <a:r>
              <a:rPr lang="ru-RU" sz="4200" b="1" dirty="0">
                <a:solidFill>
                  <a:schemeClr val="tx1"/>
                </a:solidFill>
              </a:rPr>
              <a:t>Научный руководитель:</a:t>
            </a:r>
          </a:p>
          <a:p>
            <a:pPr algn="r"/>
            <a:r>
              <a:rPr lang="ru-RU" sz="4200" b="1" dirty="0" smtClean="0">
                <a:solidFill>
                  <a:schemeClr val="tx1"/>
                </a:solidFill>
              </a:rPr>
              <a:t>Доцент, кандидат искусствоведения</a:t>
            </a:r>
            <a:endParaRPr lang="ru-RU" sz="4200" b="1" dirty="0">
              <a:solidFill>
                <a:schemeClr val="tx1"/>
              </a:solidFill>
            </a:endParaRPr>
          </a:p>
          <a:p>
            <a:pPr algn="r"/>
            <a:r>
              <a:rPr lang="ru-RU" sz="4200" b="1" dirty="0" err="1" smtClean="0">
                <a:solidFill>
                  <a:schemeClr val="tx1"/>
                </a:solidFill>
              </a:rPr>
              <a:t>Торбик</a:t>
            </a:r>
            <a:r>
              <a:rPr lang="ru-RU" sz="4200" b="1" dirty="0" smtClean="0">
                <a:solidFill>
                  <a:schemeClr val="tx1"/>
                </a:solidFill>
              </a:rPr>
              <a:t> Владимир Сергеевич</a:t>
            </a:r>
            <a:endParaRPr lang="ru-RU" sz="4200" b="1" dirty="0">
              <a:solidFill>
                <a:schemeClr val="tx1"/>
              </a:solidFill>
            </a:endParaRPr>
          </a:p>
          <a:p>
            <a:pPr algn="r"/>
            <a:endParaRPr lang="ru-RU" sz="4200" b="1" dirty="0" smtClean="0">
              <a:solidFill>
                <a:schemeClr val="tx1"/>
              </a:solidFill>
            </a:endParaRPr>
          </a:p>
          <a:p>
            <a:pPr algn="r"/>
            <a:endParaRPr lang="ru-RU" sz="4200" b="1" dirty="0" smtClean="0">
              <a:solidFill>
                <a:schemeClr val="tx1"/>
              </a:solidFill>
            </a:endParaRPr>
          </a:p>
          <a:p>
            <a:r>
              <a:rPr lang="ru-RU" sz="4200" b="1" dirty="0" smtClean="0">
                <a:solidFill>
                  <a:schemeClr val="tx1"/>
                </a:solidFill>
              </a:rPr>
              <a:t>Санкт-Петербург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ru-RU" sz="4200" b="1" dirty="0" smtClean="0">
                <a:solidFill>
                  <a:schemeClr val="tx1"/>
                </a:solidFill>
              </a:rPr>
              <a:t> 2023 </a:t>
            </a:r>
            <a:endParaRPr lang="ru-RU" sz="4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328592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tx1"/>
                </a:solidFill>
              </a:rPr>
              <a:t>Разборка  переплёта: отделяются крышки, снимаются размеры картонных крышек и уголков.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13" y="1275606"/>
            <a:ext cx="4608512" cy="307234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3" y="1275606"/>
            <a:ext cx="4104093" cy="3078071"/>
          </a:xfrm>
        </p:spPr>
      </p:pic>
      <p:sp>
        <p:nvSpPr>
          <p:cNvPr id="9" name="TextBox 8"/>
          <p:cNvSpPr txBox="1"/>
          <p:nvPr/>
        </p:nvSpPr>
        <p:spPr>
          <a:xfrm>
            <a:off x="2724854" y="858190"/>
            <a:ext cx="41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Картонные крышки. Мраморная бумага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1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4392488" cy="329436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408712" cy="42155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Реставрационный процесс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95536" y="4515966"/>
            <a:ext cx="8640960" cy="504056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Замачивание  в кювете.       Отделение мраморной бумаги и форзацев.        Перенос на реставрацию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843558"/>
            <a:ext cx="320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Мраморная бумага.  Форзацы.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75606"/>
            <a:ext cx="40063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544616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52987" y="4441651"/>
            <a:ext cx="8640960" cy="504056"/>
          </a:xfrm>
        </p:spPr>
        <p:txBody>
          <a:bodyPr>
            <a:normAutofit/>
          </a:bodyPr>
          <a:lstStyle/>
          <a:p>
            <a:r>
              <a:rPr lang="ru-RU" sz="1500" dirty="0" smtClean="0">
                <a:solidFill>
                  <a:schemeClr val="tx1"/>
                </a:solidFill>
              </a:rPr>
              <a:t>    Отпрессовка мраморной бумаги  между  суконной тканью  до полного высыхания.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6199"/>
            <a:ext cx="4752528" cy="316835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16199"/>
            <a:ext cx="4235260" cy="3176446"/>
          </a:xfrm>
        </p:spPr>
      </p:pic>
      <p:sp>
        <p:nvSpPr>
          <p:cNvPr id="7" name="TextBox 6"/>
          <p:cNvSpPr txBox="1"/>
          <p:nvPr/>
        </p:nvSpPr>
        <p:spPr>
          <a:xfrm>
            <a:off x="3318854" y="802908"/>
            <a:ext cx="214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Мраморная бумага.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9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976664" cy="421555"/>
          </a:xfrm>
        </p:spPr>
        <p:txBody>
          <a:bodyPr/>
          <a:lstStyle/>
          <a:p>
            <a:r>
              <a:rPr lang="ru-RU" dirty="0"/>
              <a:t>Реставрационный процесс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503040" y="4515966"/>
            <a:ext cx="8640960" cy="50405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Деформированный блок .            Формирование корешка в тисках.            Удаление остатков клея.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56" y="1131589"/>
            <a:ext cx="2277817" cy="3416725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808" y="1563636"/>
            <a:ext cx="3456384" cy="259228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55" y="1558680"/>
            <a:ext cx="3416725" cy="25625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91880" y="762257"/>
            <a:ext cx="163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Книжный блок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8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4" y="1347614"/>
            <a:ext cx="4634238" cy="30894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048672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Материалы:  натуральная льняная нить, игла.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7765" y="2014270"/>
            <a:ext cx="2130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 книжном блоке </a:t>
            </a:r>
          </a:p>
          <a:p>
            <a:r>
              <a:rPr lang="ru-RU" dirty="0" smtClean="0"/>
              <a:t> восстанавливаются</a:t>
            </a:r>
          </a:p>
          <a:p>
            <a:r>
              <a:rPr lang="ru-RU" dirty="0" smtClean="0"/>
              <a:t> шнуры шитья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843558"/>
            <a:ext cx="420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Книжный блок. Восстановление шнуров.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4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328592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До реставрации                                                                         После реставрации и подшивки к блоку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5606"/>
            <a:ext cx="4664833" cy="317088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75606"/>
            <a:ext cx="2686305" cy="3170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9752" y="881421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Реставрация  и подшивка  первых  тетрадей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8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976664" cy="421555"/>
          </a:xfrm>
        </p:spPr>
        <p:txBody>
          <a:bodyPr/>
          <a:lstStyle/>
          <a:p>
            <a:r>
              <a:rPr lang="ru-RU" dirty="0"/>
              <a:t>Реставрационный процесс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Разрушение шитья. </a:t>
            </a:r>
            <a:r>
              <a:rPr lang="ru-RU" dirty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о реставрации                          Восстановление шитья. </a:t>
            </a: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осле реставрации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3641515" cy="298511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9622"/>
            <a:ext cx="3691328" cy="2988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874916"/>
            <a:ext cx="383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Подшивка тетрадей книжного блока.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7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832648" cy="421555"/>
          </a:xfrm>
        </p:spPr>
        <p:txBody>
          <a:bodyPr/>
          <a:lstStyle/>
          <a:p>
            <a:r>
              <a:rPr lang="ru-RU" dirty="0"/>
              <a:t>Реставрационный процесс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515966"/>
            <a:ext cx="8640960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Расчёсывание  пряжи  шнуров шитья на волокна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5606"/>
            <a:ext cx="4860540" cy="324036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17" y="1274887"/>
            <a:ext cx="2160719" cy="3241079"/>
          </a:xfrm>
        </p:spPr>
      </p:pic>
      <p:sp>
        <p:nvSpPr>
          <p:cNvPr id="13" name="TextBox 12"/>
          <p:cNvSpPr txBox="1"/>
          <p:nvPr/>
        </p:nvSpPr>
        <p:spPr>
          <a:xfrm>
            <a:off x="7647538" y="1419622"/>
            <a:ext cx="1552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Изготовление и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приклеивание  </a:t>
            </a: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умажной гильзы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6732240" y="1563638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47539" y="2674504"/>
            <a:ext cx="155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Книжный блок</a:t>
            </a:r>
          </a:p>
          <a:p>
            <a:r>
              <a:rPr lang="ru-RU" sz="1400" dirty="0"/>
              <a:t>з</a:t>
            </a:r>
            <a:r>
              <a:rPr lang="ru-RU" sz="1400" dirty="0" smtClean="0"/>
              <a:t>ажат в тисках до</a:t>
            </a:r>
          </a:p>
          <a:p>
            <a:r>
              <a:rPr lang="ru-RU" sz="1400" dirty="0"/>
              <a:t>п</a:t>
            </a:r>
            <a:r>
              <a:rPr lang="ru-RU" sz="1400" dirty="0" smtClean="0"/>
              <a:t>олной просушки</a:t>
            </a:r>
          </a:p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843558"/>
            <a:ext cx="813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Книжный блок.    Завершающий этап с  блоком:  формирование «шляпки гриба»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6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184576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Тонировка 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телячьей кожи растительного дубления.           Материал: анилиновый   краситель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6055" y="1701175"/>
            <a:ext cx="3417502" cy="227833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9793" y="1707655"/>
            <a:ext cx="3456385" cy="2304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137" y="1707653"/>
            <a:ext cx="3456387" cy="23042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2190" y="762258"/>
            <a:ext cx="393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Тонирование  новой кожаной основы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3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192688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511628"/>
            <a:ext cx="8640960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Изготовление новых картонных крышек                                        Изготовление кожаных уголков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25" y="1275606"/>
            <a:ext cx="4320480" cy="324036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7474"/>
            <a:ext cx="4248472" cy="3218492"/>
          </a:xfrm>
        </p:spPr>
      </p:pic>
      <p:sp>
        <p:nvSpPr>
          <p:cNvPr id="2" name="TextBox 1"/>
          <p:cNvSpPr txBox="1"/>
          <p:nvPr/>
        </p:nvSpPr>
        <p:spPr>
          <a:xfrm>
            <a:off x="3228001" y="874916"/>
            <a:ext cx="278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Новые картонные крышки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267494"/>
            <a:ext cx="6476295" cy="42155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Историческая справка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Музей-архив Д.И. Менделеева СПбГУ</a:t>
            </a:r>
            <a:endParaRPr lang="nn-NO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4536504" cy="3024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0982" y="1419622"/>
            <a:ext cx="34776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dirty="0"/>
              <a:t>Музей-архив </a:t>
            </a:r>
            <a:r>
              <a:rPr lang="ru-RU" dirty="0" smtClean="0"/>
              <a:t>великого</a:t>
            </a:r>
          </a:p>
          <a:p>
            <a:pPr algn="ctr"/>
            <a:r>
              <a:rPr lang="ru-RU" dirty="0" smtClean="0"/>
              <a:t> русского  ученого </a:t>
            </a:r>
          </a:p>
          <a:p>
            <a:pPr algn="ctr"/>
            <a:r>
              <a:rPr lang="ru-RU" dirty="0" smtClean="0"/>
              <a:t>Дмитрия </a:t>
            </a:r>
            <a:r>
              <a:rPr lang="ru-RU" dirty="0"/>
              <a:t>Ивановича Менделеева</a:t>
            </a:r>
          </a:p>
          <a:p>
            <a:pPr algn="ctr"/>
            <a:r>
              <a:rPr lang="ru-RU" dirty="0"/>
              <a:t>расположен в главном здании</a:t>
            </a:r>
          </a:p>
          <a:p>
            <a:pPr algn="ctr"/>
            <a:r>
              <a:rPr lang="ru-RU" dirty="0"/>
              <a:t>двенадцати </a:t>
            </a:r>
            <a:r>
              <a:rPr lang="ru-RU" dirty="0" smtClean="0"/>
              <a:t>коллегий</a:t>
            </a:r>
            <a:endParaRPr lang="ru-RU" dirty="0"/>
          </a:p>
          <a:p>
            <a:pPr algn="ctr"/>
            <a:r>
              <a:rPr lang="ru-RU" dirty="0"/>
              <a:t> Санкт - Петербургского </a:t>
            </a:r>
            <a:endParaRPr lang="ru-RU" dirty="0" smtClean="0"/>
          </a:p>
          <a:p>
            <a:pPr algn="ctr"/>
            <a:r>
              <a:rPr lang="ru-RU" dirty="0" smtClean="0"/>
              <a:t>государственного </a:t>
            </a:r>
            <a:r>
              <a:rPr lang="ru-RU" dirty="0"/>
              <a:t>университета.</a:t>
            </a:r>
          </a:p>
        </p:txBody>
      </p:sp>
    </p:spTree>
    <p:extLst>
      <p:ext uri="{BB962C8B-B14F-4D97-AF65-F5344CB8AC3E}">
        <p14:creationId xmlns:p14="http://schemas.microsoft.com/office/powerpoint/2010/main" val="23553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7" y="915566"/>
            <a:ext cx="2987301" cy="199153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827514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Зачистка фрагмента старого корешка от следов  бумажного </a:t>
            </a:r>
            <a:r>
              <a:rPr lang="ru-RU" sz="1600" dirty="0" err="1" smtClean="0">
                <a:solidFill>
                  <a:schemeClr val="tx1"/>
                </a:solidFill>
              </a:rPr>
              <a:t>отстава</a:t>
            </a:r>
            <a:r>
              <a:rPr lang="ru-RU" sz="1600" dirty="0" smtClean="0">
                <a:solidFill>
                  <a:schemeClr val="tx1"/>
                </a:solidFill>
              </a:rPr>
              <a:t> и клея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4" y="2326190"/>
            <a:ext cx="3024336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58" y="915566"/>
            <a:ext cx="5112568" cy="34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192688" cy="421555"/>
          </a:xfrm>
        </p:spPr>
        <p:txBody>
          <a:bodyPr/>
          <a:lstStyle/>
          <a:p>
            <a:r>
              <a:rPr lang="ru-RU" dirty="0"/>
              <a:t>Реставрационный </a:t>
            </a:r>
            <a:r>
              <a:rPr lang="ru-RU" dirty="0" smtClean="0"/>
              <a:t>процесс    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107504" y="4227934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Разметка  бинтов на новом отставе    Наклеивание имитации бинтов пер-та          Косые срезы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92088"/>
            <a:ext cx="2242559" cy="336383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3678"/>
            <a:ext cx="3348371" cy="223224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62" y="1923678"/>
            <a:ext cx="3348372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076" y="1203598"/>
            <a:ext cx="539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Имитация «ложных» бинтов шитья на новом отставе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2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5" y="1062205"/>
            <a:ext cx="2770559" cy="184703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7" y="267494"/>
            <a:ext cx="5876925" cy="421555"/>
          </a:xfrm>
        </p:spPr>
        <p:txBody>
          <a:bodyPr/>
          <a:lstStyle/>
          <a:p>
            <a:r>
              <a:rPr lang="ru-RU" dirty="0"/>
              <a:t>Реставрационный процесс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84151" y="655653"/>
            <a:ext cx="8640960" cy="5040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Восстановление корешка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0" y="1082967"/>
            <a:ext cx="2340389" cy="3510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5" y="2715766"/>
            <a:ext cx="2783143" cy="1855429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863346" y="1480499"/>
            <a:ext cx="187220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44949" y="1146473"/>
            <a:ext cx="2369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1400" dirty="0" smtClean="0"/>
              <a:t>Новая кожаная основа склеена с </a:t>
            </a:r>
            <a:r>
              <a:rPr lang="ru-RU" sz="1400" dirty="0" err="1" smtClean="0"/>
              <a:t>отставом</a:t>
            </a:r>
            <a:r>
              <a:rPr lang="ru-RU" sz="1400" dirty="0" smtClean="0"/>
              <a:t>.</a:t>
            </a:r>
          </a:p>
          <a:p>
            <a:pPr algn="ctr"/>
            <a:r>
              <a:rPr lang="ru-RU" sz="1400" dirty="0" smtClean="0"/>
              <a:t>Выделяем «ложные» бинты</a:t>
            </a:r>
          </a:p>
          <a:p>
            <a:pPr algn="ctr"/>
            <a:endParaRPr lang="en-US" sz="1400" dirty="0"/>
          </a:p>
          <a:p>
            <a:pPr algn="ctr"/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337913" y="3755236"/>
            <a:ext cx="270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2. Приклеиваем старый корешок</a:t>
            </a:r>
          </a:p>
          <a:p>
            <a:pPr algn="ctr"/>
            <a:r>
              <a:rPr lang="ru-RU" sz="1400" dirty="0" smtClean="0"/>
              <a:t>на новую кожаную основу.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283209" y="2258485"/>
            <a:ext cx="29227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3. Фиксируем склейку эластичными</a:t>
            </a:r>
          </a:p>
          <a:p>
            <a:pPr algn="ctr"/>
            <a:r>
              <a:rPr lang="ru-RU" sz="1400" dirty="0"/>
              <a:t>р</a:t>
            </a:r>
            <a:r>
              <a:rPr lang="ru-RU" sz="1400" dirty="0" smtClean="0"/>
              <a:t>езиновыми бинтами.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Делаем обвязку через</a:t>
            </a:r>
          </a:p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райние шарниры крышек.</a:t>
            </a:r>
          </a:p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ыделяем «ушки»</a:t>
            </a:r>
            <a:endParaRPr lang="ru-RU" sz="1400" dirty="0"/>
          </a:p>
          <a:p>
            <a:pPr algn="ctr"/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822091" y="2672556"/>
            <a:ext cx="1368152" cy="305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8" idx="1"/>
          </p:cNvCxnSpPr>
          <p:nvPr/>
        </p:nvCxnSpPr>
        <p:spPr>
          <a:xfrm flipH="1" flipV="1">
            <a:off x="2555776" y="3755236"/>
            <a:ext cx="782137" cy="26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4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768752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Новые уголки                                   Новый корешок                               Старый фрагмент на новой основе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2" y="1491630"/>
            <a:ext cx="2995543" cy="297059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01" y="1491630"/>
            <a:ext cx="2888080" cy="2970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55" y="1495072"/>
            <a:ext cx="2834210" cy="29671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91880" y="884007"/>
            <a:ext cx="19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Сборка переплёта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6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8" y="1234405"/>
            <a:ext cx="4264874" cy="28432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616624" cy="421555"/>
          </a:xfrm>
        </p:spPr>
        <p:txBody>
          <a:bodyPr/>
          <a:lstStyle/>
          <a:p>
            <a:r>
              <a:rPr lang="ru-RU" dirty="0"/>
              <a:t>Реставрационный процесс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47" y="1234405"/>
            <a:ext cx="4264872" cy="2843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4077655"/>
            <a:ext cx="9046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Приклейка дублированного мраморной бумаги            2. Шнуры приклеены с внутренней стороны к крышкам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635896" y="778262"/>
            <a:ext cx="19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Сборка переплёта</a:t>
            </a:r>
          </a:p>
        </p:txBody>
      </p:sp>
    </p:spTree>
    <p:extLst>
      <p:ext uri="{BB962C8B-B14F-4D97-AF65-F5344CB8AC3E}">
        <p14:creationId xmlns:p14="http://schemas.microsoft.com/office/powerpoint/2010/main" val="17681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5165"/>
            <a:ext cx="4320480" cy="288032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984776" cy="421555"/>
          </a:xfrm>
        </p:spPr>
        <p:txBody>
          <a:bodyPr/>
          <a:lstStyle/>
          <a:p>
            <a:r>
              <a:rPr lang="ru-RU" dirty="0"/>
              <a:t>Реставрационный процесс</a:t>
            </a:r>
            <a:endParaRPr lang="en-US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80382"/>
            <a:ext cx="4320480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053" y="4160702"/>
            <a:ext cx="8343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Укрепление разрывов на форзацах.    Материалы: мучной клей, сукно, японская бумага.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630616" y="802908"/>
            <a:ext cx="19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Сборка переплёта</a:t>
            </a:r>
          </a:p>
        </p:txBody>
      </p:sp>
    </p:spTree>
    <p:extLst>
      <p:ext uri="{BB962C8B-B14F-4D97-AF65-F5344CB8AC3E}">
        <p14:creationId xmlns:p14="http://schemas.microsoft.com/office/powerpoint/2010/main" val="34428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688632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Верхняя крышка  переплёта                                                     Нижняя крышка переплёта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4320480" cy="32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03598"/>
            <a:ext cx="4323432" cy="32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3" y="821647"/>
            <a:ext cx="25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Выклеивание  форзацев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15566"/>
            <a:ext cx="5004557" cy="33363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696744" cy="421555"/>
          </a:xfrm>
        </p:spPr>
        <p:txBody>
          <a:bodyPr/>
          <a:lstStyle/>
          <a:p>
            <a:r>
              <a:rPr lang="ru-RU" dirty="0" smtClean="0"/>
              <a:t>Реставрационный процесс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24128" y="1279881"/>
            <a:ext cx="2201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Тонировка мраморной </a:t>
            </a:r>
          </a:p>
          <a:p>
            <a:r>
              <a:rPr lang="ru-RU" sz="1400" dirty="0" smtClean="0"/>
              <a:t>бумаги по торцам крышек</a:t>
            </a:r>
          </a:p>
        </p:txBody>
      </p:sp>
      <p:cxnSp>
        <p:nvCxnSpPr>
          <p:cNvPr id="8" name="Прямая со стрелкой 7"/>
          <p:cNvCxnSpPr>
            <a:stCxn id="7" idx="1"/>
          </p:cNvCxnSpPr>
          <p:nvPr/>
        </p:nvCxnSpPr>
        <p:spPr>
          <a:xfrm flipH="1">
            <a:off x="4644008" y="1541491"/>
            <a:ext cx="1080120" cy="1471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24128" y="2283718"/>
            <a:ext cx="2721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Укрепление лицевой стороны</a:t>
            </a:r>
          </a:p>
          <a:p>
            <a:r>
              <a:rPr lang="ru-RU" sz="1400" dirty="0" smtClean="0"/>
              <a:t> мраморной бумаги (</a:t>
            </a:r>
            <a:r>
              <a:rPr lang="ru-RU" sz="1400" dirty="0" err="1" smtClean="0"/>
              <a:t>ПВБутираль</a:t>
            </a:r>
            <a:endParaRPr lang="ru-RU" sz="1400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5% спиртовой раствор)</a:t>
            </a:r>
            <a:endParaRPr lang="ru-RU" sz="1400" dirty="0"/>
          </a:p>
        </p:txBody>
      </p:sp>
      <p:cxnSp>
        <p:nvCxnSpPr>
          <p:cNvPr id="13" name="Прямая со стрелкой 12"/>
          <p:cNvCxnSpPr>
            <a:stCxn id="11" idx="1"/>
          </p:cNvCxnSpPr>
          <p:nvPr/>
        </p:nvCxnSpPr>
        <p:spPr>
          <a:xfrm flipH="1" flipV="1">
            <a:off x="2915816" y="1923678"/>
            <a:ext cx="2808312" cy="729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8144" y="3435846"/>
            <a:ext cx="2870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Обработка кожаных элементов </a:t>
            </a:r>
          </a:p>
          <a:p>
            <a:r>
              <a:rPr lang="ru-RU" sz="1400" dirty="0"/>
              <a:t>с</a:t>
            </a:r>
            <a:r>
              <a:rPr lang="ru-RU" sz="1400" dirty="0" smtClean="0"/>
              <a:t>мазкой на восковой ланолиновой</a:t>
            </a:r>
          </a:p>
          <a:p>
            <a:r>
              <a:rPr lang="ru-RU" sz="1400" dirty="0" smtClean="0"/>
              <a:t>основе</a:t>
            </a:r>
            <a:endParaRPr lang="ru-RU" sz="1400" dirty="0"/>
          </a:p>
        </p:txBody>
      </p:sp>
      <p:cxnSp>
        <p:nvCxnSpPr>
          <p:cNvPr id="16" name="Прямая со стрелкой 15"/>
          <p:cNvCxnSpPr>
            <a:stCxn id="14" idx="1"/>
          </p:cNvCxnSpPr>
          <p:nvPr/>
        </p:nvCxnSpPr>
        <p:spPr>
          <a:xfrm flipH="1" flipV="1">
            <a:off x="5184068" y="2715766"/>
            <a:ext cx="684076" cy="1089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7344816" cy="421555"/>
          </a:xfrm>
        </p:spPr>
        <p:txBody>
          <a:bodyPr/>
          <a:lstStyle/>
          <a:p>
            <a:r>
              <a:rPr lang="ru-RU" dirty="0" smtClean="0"/>
              <a:t>Результат реставрационных мероприятий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До реставрации                                    После реставрации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065973"/>
            <a:ext cx="8462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                                 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849982"/>
            <a:ext cx="28803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Конволют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Баконъ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Баконъ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Собран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 сочинен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й  1874, 316 Д.М.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Инвентарный №: ММ ВХ ЭФЗК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2607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400" dirty="0" smtClean="0"/>
          </a:p>
          <a:p>
            <a:r>
              <a:rPr lang="ru-RU" sz="1400" dirty="0" smtClean="0"/>
              <a:t>1.Восстановлены </a:t>
            </a:r>
            <a:r>
              <a:rPr lang="ru-RU" sz="1400" dirty="0"/>
              <a:t>шнуры шитья; </a:t>
            </a:r>
          </a:p>
          <a:p>
            <a:r>
              <a:rPr lang="ru-RU" sz="1400" dirty="0"/>
              <a:t>2.Подшиты  тетради, </a:t>
            </a:r>
          </a:p>
          <a:p>
            <a:r>
              <a:rPr lang="ru-RU" sz="1400" dirty="0"/>
              <a:t>сформирован, укреплён </a:t>
            </a:r>
          </a:p>
          <a:p>
            <a:r>
              <a:rPr lang="ru-RU" sz="1400" dirty="0"/>
              <a:t>книжный блок; </a:t>
            </a:r>
          </a:p>
          <a:p>
            <a:r>
              <a:rPr lang="ru-RU" sz="1400" dirty="0"/>
              <a:t>3. Изготовлены новые картонные </a:t>
            </a:r>
          </a:p>
          <a:p>
            <a:r>
              <a:rPr lang="ru-RU" sz="1400" dirty="0"/>
              <a:t>к</a:t>
            </a:r>
            <a:r>
              <a:rPr lang="ru-RU" sz="1400" dirty="0" smtClean="0"/>
              <a:t>рышки</a:t>
            </a:r>
            <a:r>
              <a:rPr lang="ru-RU" sz="1400" dirty="0"/>
              <a:t>; </a:t>
            </a:r>
          </a:p>
          <a:p>
            <a:r>
              <a:rPr lang="ru-RU" sz="1400" dirty="0"/>
              <a:t>4. Изготовлены новые уголки и</a:t>
            </a:r>
          </a:p>
          <a:p>
            <a:r>
              <a:rPr lang="ru-RU" sz="1400" dirty="0"/>
              <a:t>новый корешок для старой основы; </a:t>
            </a:r>
          </a:p>
          <a:p>
            <a:r>
              <a:rPr lang="ru-RU" sz="1400" dirty="0" smtClean="0"/>
              <a:t>5.Укреплена  </a:t>
            </a:r>
            <a:r>
              <a:rPr lang="ru-RU" sz="1400" dirty="0"/>
              <a:t>мраморная бумага.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73" y="931563"/>
            <a:ext cx="3240360" cy="3384842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101"/>
            <a:ext cx="3241882" cy="3384842"/>
          </a:xfrm>
        </p:spPr>
      </p:pic>
    </p:spTree>
    <p:extLst>
      <p:ext uri="{BB962C8B-B14F-4D97-AF65-F5344CB8AC3E}">
        <p14:creationId xmlns:p14="http://schemas.microsoft.com/office/powerpoint/2010/main" val="32828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984776" cy="421555"/>
          </a:xfrm>
        </p:spPr>
        <p:txBody>
          <a:bodyPr/>
          <a:lstStyle/>
          <a:p>
            <a:r>
              <a:rPr lang="ru-RU" dirty="0" smtClean="0"/>
              <a:t>Результат реставрационных мероприятий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До реставрации                                    После реставрации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843558"/>
            <a:ext cx="3358733" cy="331236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3559"/>
            <a:ext cx="3240359" cy="3355874"/>
          </a:xfrm>
        </p:spPr>
      </p:pic>
      <p:sp>
        <p:nvSpPr>
          <p:cNvPr id="8" name="TextBox 7"/>
          <p:cNvSpPr txBox="1"/>
          <p:nvPr/>
        </p:nvSpPr>
        <p:spPr>
          <a:xfrm>
            <a:off x="6778603" y="756951"/>
            <a:ext cx="23653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Конволют: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Winkler C.,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Ефимов А.И.,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Капустинъ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С.Я., Аристов Н. Смесь.. 1890.     243 Д.М.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Инвентарный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№: ММ ВХ ЭФЗК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2487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400" dirty="0"/>
              <a:t>1.Восстановлены шнуры шитья; </a:t>
            </a:r>
          </a:p>
          <a:p>
            <a:r>
              <a:rPr lang="ru-RU" sz="1400" dirty="0"/>
              <a:t>2.Подшиты  тетради, </a:t>
            </a:r>
          </a:p>
          <a:p>
            <a:r>
              <a:rPr lang="ru-RU" sz="1400" dirty="0"/>
              <a:t>сформирован, укреплён </a:t>
            </a:r>
          </a:p>
          <a:p>
            <a:r>
              <a:rPr lang="ru-RU" sz="1400" dirty="0"/>
              <a:t>книжный блок; </a:t>
            </a:r>
          </a:p>
          <a:p>
            <a:r>
              <a:rPr lang="ru-RU" sz="1400" dirty="0"/>
              <a:t>3. Изготовлены новые </a:t>
            </a:r>
            <a:endParaRPr lang="ru-RU" sz="1400" dirty="0" smtClean="0"/>
          </a:p>
          <a:p>
            <a:r>
              <a:rPr lang="ru-RU" sz="1400" dirty="0" smtClean="0"/>
              <a:t>картонные крышки</a:t>
            </a:r>
            <a:r>
              <a:rPr lang="ru-RU" sz="1400" dirty="0"/>
              <a:t>; </a:t>
            </a:r>
          </a:p>
          <a:p>
            <a:r>
              <a:rPr lang="ru-RU" sz="1400" dirty="0"/>
              <a:t>4. Изготовлены новые уголки </a:t>
            </a:r>
            <a:r>
              <a:rPr lang="ru-RU" sz="1400" dirty="0" smtClean="0"/>
              <a:t>и новый </a:t>
            </a:r>
            <a:r>
              <a:rPr lang="ru-RU" sz="1400" dirty="0"/>
              <a:t>корешок </a:t>
            </a:r>
            <a:endParaRPr lang="ru-RU" sz="1400" dirty="0" smtClean="0"/>
          </a:p>
          <a:p>
            <a:r>
              <a:rPr lang="ru-RU" sz="1400" dirty="0" smtClean="0"/>
              <a:t>для </a:t>
            </a:r>
            <a:r>
              <a:rPr lang="ru-RU" sz="1400" dirty="0"/>
              <a:t>старой </a:t>
            </a:r>
            <a:r>
              <a:rPr lang="ru-RU" sz="1400" dirty="0" smtClean="0"/>
              <a:t>основы</a:t>
            </a:r>
            <a:r>
              <a:rPr lang="ru-RU" sz="1400" dirty="0"/>
              <a:t>; </a:t>
            </a:r>
          </a:p>
          <a:p>
            <a:r>
              <a:rPr lang="ru-RU" sz="1400" dirty="0"/>
              <a:t>5.Восстановлена </a:t>
            </a:r>
            <a:endParaRPr lang="ru-RU" sz="1400" dirty="0" smtClean="0"/>
          </a:p>
          <a:p>
            <a:r>
              <a:rPr lang="ru-RU" sz="1400" dirty="0" smtClean="0"/>
              <a:t>мраморная </a:t>
            </a:r>
            <a:r>
              <a:rPr lang="ru-RU" sz="1400" dirty="0"/>
              <a:t>бумага.</a:t>
            </a:r>
          </a:p>
        </p:txBody>
      </p:sp>
    </p:spTree>
    <p:extLst>
      <p:ext uri="{BB962C8B-B14F-4D97-AF65-F5344CB8AC3E}">
        <p14:creationId xmlns:p14="http://schemas.microsoft.com/office/powerpoint/2010/main" val="1932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Историческая справка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  кабинете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собрана обширная библиотека. 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Основная масса книг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поступила в 80-90-е годы 19 века.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Музей-архив Д.И. Менделеева СПбГУ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7" y="1425022"/>
            <a:ext cx="4528045" cy="3013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32385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настоящее время общее количество книг, брошюр и отдельных отпечатков достигает </a:t>
            </a:r>
            <a:endParaRPr lang="ru-RU" dirty="0" smtClean="0"/>
          </a:p>
          <a:p>
            <a:pPr algn="ctr"/>
            <a:r>
              <a:rPr lang="ru-RU" dirty="0" smtClean="0"/>
              <a:t>16 </a:t>
            </a:r>
            <a:r>
              <a:rPr lang="ru-RU" dirty="0"/>
              <a:t>000 </a:t>
            </a:r>
            <a:r>
              <a:rPr lang="ru-RU" dirty="0" smtClean="0"/>
              <a:t>единиц.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768752" cy="421555"/>
          </a:xfrm>
        </p:spPr>
        <p:txBody>
          <a:bodyPr/>
          <a:lstStyle/>
          <a:p>
            <a:r>
              <a:rPr lang="ru-RU" dirty="0" smtClean="0"/>
              <a:t>Результат реставрационных мероприятий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До реставрации                       После реставрации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55199"/>
            <a:ext cx="2304256" cy="345638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6" y="843559"/>
            <a:ext cx="2325366" cy="3488049"/>
          </a:xfrm>
        </p:spPr>
      </p:pic>
      <p:sp>
        <p:nvSpPr>
          <p:cNvPr id="10" name="TextBox 9"/>
          <p:cNvSpPr txBox="1"/>
          <p:nvPr/>
        </p:nvSpPr>
        <p:spPr>
          <a:xfrm>
            <a:off x="5364088" y="1203598"/>
            <a:ext cx="37799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Книга: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Жерар,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Шансель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Менделеев Д.И. 1007.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Аналитическая химия Жерара 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Шанселя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Качественный анализ.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383 Д.М. 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Инвентарный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№: ММ ВХ ЭФЗК 1071</a:t>
            </a:r>
          </a:p>
          <a:p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400" dirty="0" smtClean="0"/>
              <a:t>1.Восстановлены </a:t>
            </a:r>
            <a:r>
              <a:rPr lang="ru-RU" sz="1400" dirty="0"/>
              <a:t>шнуры </a:t>
            </a:r>
            <a:r>
              <a:rPr lang="ru-RU" sz="1400" dirty="0" smtClean="0"/>
              <a:t>шитья; </a:t>
            </a:r>
          </a:p>
          <a:p>
            <a:r>
              <a:rPr lang="ru-RU" sz="1400" dirty="0" smtClean="0"/>
              <a:t>2.Подшиты  </a:t>
            </a:r>
            <a:r>
              <a:rPr lang="ru-RU" sz="1400" dirty="0"/>
              <a:t>тетради, </a:t>
            </a:r>
          </a:p>
          <a:p>
            <a:r>
              <a:rPr lang="ru-RU" sz="1400" dirty="0"/>
              <a:t>с</a:t>
            </a:r>
            <a:r>
              <a:rPr lang="ru-RU" sz="1400" dirty="0" smtClean="0"/>
              <a:t>формирован, укреплён </a:t>
            </a:r>
          </a:p>
          <a:p>
            <a:r>
              <a:rPr lang="ru-RU" sz="1400" dirty="0" smtClean="0"/>
              <a:t>книжный блок; </a:t>
            </a:r>
          </a:p>
          <a:p>
            <a:r>
              <a:rPr lang="ru-RU" sz="1400" dirty="0" smtClean="0"/>
              <a:t>3. Изготовлены </a:t>
            </a:r>
            <a:r>
              <a:rPr lang="ru-RU" sz="1400" dirty="0"/>
              <a:t>новые картонные </a:t>
            </a:r>
            <a:endParaRPr lang="ru-RU" sz="1400" dirty="0" smtClean="0"/>
          </a:p>
          <a:p>
            <a:r>
              <a:rPr lang="ru-RU" sz="1400" dirty="0" smtClean="0"/>
              <a:t>Крышки; </a:t>
            </a:r>
          </a:p>
          <a:p>
            <a:r>
              <a:rPr lang="ru-RU" sz="1400" dirty="0" smtClean="0"/>
              <a:t>4. Изготовлены новые уголки и</a:t>
            </a:r>
          </a:p>
          <a:p>
            <a:r>
              <a:rPr lang="ru-RU" sz="1400" dirty="0" smtClean="0"/>
              <a:t>новый корешок для старой основы; </a:t>
            </a:r>
            <a:endParaRPr lang="ru-RU" sz="1400" dirty="0"/>
          </a:p>
          <a:p>
            <a:r>
              <a:rPr lang="ru-RU" sz="1400" dirty="0" smtClean="0"/>
              <a:t>5.Восстановлена </a:t>
            </a:r>
            <a:r>
              <a:rPr lang="ru-RU" sz="1400" dirty="0"/>
              <a:t>мраморная бумага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90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72808" cy="421555"/>
          </a:xfrm>
        </p:spPr>
        <p:txBody>
          <a:bodyPr/>
          <a:lstStyle/>
          <a:p>
            <a:r>
              <a:rPr lang="ru-RU" dirty="0" smtClean="0"/>
              <a:t>Результат </a:t>
            </a:r>
            <a:r>
              <a:rPr lang="ru-RU" smtClean="0"/>
              <a:t>реставрационных мероприятий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71968"/>
            <a:ext cx="3799139" cy="2549642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9662"/>
            <a:ext cx="3900234" cy="2549642"/>
          </a:xfrm>
        </p:spPr>
      </p:pic>
      <p:sp>
        <p:nvSpPr>
          <p:cNvPr id="17" name="Подзаголовок 16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   До реставрации                                                             После реставрации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825555"/>
            <a:ext cx="53396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Конволют: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G.Herrm.Oelsner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Доливо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-Добровольская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В.А.,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Забудский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Н. 1892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Технологiя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Баллистика Удобрения 333 Д.М,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Инвентарный №: ММ ВХ ЭФЗК 1665</a:t>
            </a:r>
          </a:p>
        </p:txBody>
      </p:sp>
    </p:spTree>
    <p:extLst>
      <p:ext uri="{BB962C8B-B14F-4D97-AF65-F5344CB8AC3E}">
        <p14:creationId xmlns:p14="http://schemas.microsoft.com/office/powerpoint/2010/main" val="32037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696744" cy="421555"/>
          </a:xfrm>
        </p:spPr>
        <p:txBody>
          <a:bodyPr/>
          <a:lstStyle/>
          <a:p>
            <a:r>
              <a:rPr lang="ru-RU" dirty="0" smtClean="0"/>
              <a:t>Результат реставрационных мероприятий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05783" y="4592910"/>
            <a:ext cx="8640960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До и после реставрации («головка»)                                         До и после реставрации («хвостик»)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9620"/>
            <a:ext cx="2123728" cy="3813290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76486"/>
            <a:ext cx="1702968" cy="3816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28" y="771550"/>
            <a:ext cx="1875771" cy="38068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57" y="776486"/>
            <a:ext cx="1716836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728" y="776486"/>
            <a:ext cx="12493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Конволют: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Алексеев В.,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Забудский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А.,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Frenkel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1890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241 Д. М.        №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ММ ВХ ЭФЗК 2454</a:t>
            </a:r>
          </a:p>
        </p:txBody>
      </p:sp>
    </p:spTree>
    <p:extLst>
      <p:ext uri="{BB962C8B-B14F-4D97-AF65-F5344CB8AC3E}">
        <p14:creationId xmlns:p14="http://schemas.microsoft.com/office/powerpoint/2010/main" val="21507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131590"/>
            <a:ext cx="8568952" cy="1368152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реставрации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полукожаных переплетов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 собрания музея Д.И.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Менделеева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была использована альтернативная методика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восстановления основных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функций переплета </a:t>
            </a:r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принятая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 многих реставрационных центрах, лабораториях и библиотеках России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Использовались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обратимые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клеи: мучной и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животного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происхождения, нейтральный картон,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кожа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телёнка растительного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дубления, лён, анилиновые красители.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Переплет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приобрел прочность и высокие эксплуатационные характеристики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Все это  позволяет использовать переплеты в экспозиции музея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научных работах.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 </a:t>
            </a:r>
            <a:endParaRPr lang="ru-RU" sz="1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Заключение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3939902"/>
            <a:ext cx="50943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Photo</a:t>
            </a:r>
            <a:r>
              <a:rPr lang="ru-RU" sz="800" dirty="0" smtClean="0"/>
              <a:t>: 1.2; </a:t>
            </a:r>
            <a:r>
              <a:rPr lang="en-US" sz="800" dirty="0" smtClean="0"/>
              <a:t>https</a:t>
            </a:r>
            <a:r>
              <a:rPr lang="en-US" sz="800" dirty="0"/>
              <a:t>://spbu.ru/news-events/krupnym-planom/muzey-arhiv-d-i-mendeleeva-spbgu-svyaz-vremen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5244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416824" cy="421555"/>
          </a:xfrm>
        </p:spPr>
        <p:txBody>
          <a:bodyPr/>
          <a:lstStyle/>
          <a:p>
            <a:r>
              <a:rPr lang="ru-RU" dirty="0" smtClean="0"/>
              <a:t> Результат обследования состояния переплётов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Карта повреждений  </a:t>
            </a:r>
            <a:r>
              <a:rPr lang="ru-RU" dirty="0" smtClean="0"/>
              <a:t>                              </a:t>
            </a:r>
            <a:r>
              <a:rPr lang="en-US" dirty="0"/>
              <a:t>Damage form 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69662414"/>
              </p:ext>
            </p:extLst>
          </p:nvPr>
        </p:nvGraphicFramePr>
        <p:xfrm>
          <a:off x="1115616" y="1347614"/>
          <a:ext cx="720080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537759"/>
              </p:ext>
            </p:extLst>
          </p:nvPr>
        </p:nvGraphicFramePr>
        <p:xfrm>
          <a:off x="611560" y="771550"/>
          <a:ext cx="7173664" cy="39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35" y="1514474"/>
            <a:ext cx="26479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00800" cy="421555"/>
          </a:xfrm>
        </p:spPr>
        <p:txBody>
          <a:bodyPr/>
          <a:lstStyle/>
          <a:p>
            <a:r>
              <a:rPr lang="ru-RU" dirty="0" smtClean="0"/>
              <a:t>Состояние переплётов до реставрации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err="1" smtClean="0"/>
              <a:t>Конволют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 err="1"/>
              <a:t>Баконъ</a:t>
            </a:r>
            <a:r>
              <a:rPr lang="ru-RU" dirty="0"/>
              <a:t>, </a:t>
            </a:r>
            <a:r>
              <a:rPr lang="ru-RU" dirty="0" err="1"/>
              <a:t>Баконъ</a:t>
            </a:r>
            <a:r>
              <a:rPr lang="ru-RU" dirty="0"/>
              <a:t>. </a:t>
            </a:r>
            <a:r>
              <a:rPr lang="ru-RU" dirty="0" err="1"/>
              <a:t>Собранiе</a:t>
            </a:r>
            <a:r>
              <a:rPr lang="ru-RU" dirty="0"/>
              <a:t> </a:t>
            </a:r>
            <a:r>
              <a:rPr lang="ru-RU" dirty="0" err="1" smtClean="0"/>
              <a:t>сочиненiй</a:t>
            </a:r>
            <a:endParaRPr lang="ru-RU" dirty="0"/>
          </a:p>
          <a:p>
            <a:r>
              <a:rPr lang="ru-RU" dirty="0"/>
              <a:t>1874, </a:t>
            </a:r>
            <a:r>
              <a:rPr lang="ru-RU" dirty="0" smtClean="0"/>
              <a:t>316 </a:t>
            </a:r>
            <a:r>
              <a:rPr lang="ru-RU" dirty="0"/>
              <a:t>Д.М. </a:t>
            </a:r>
            <a:endParaRPr lang="ru-RU" dirty="0" smtClean="0"/>
          </a:p>
          <a:p>
            <a:r>
              <a:rPr lang="ru-RU" dirty="0" smtClean="0"/>
              <a:t> Дата исполнения</a:t>
            </a:r>
            <a:r>
              <a:rPr lang="en-US" dirty="0" smtClean="0"/>
              <a:t>: </a:t>
            </a:r>
            <a:endParaRPr lang="en-US" dirty="0"/>
          </a:p>
          <a:p>
            <a:r>
              <a:rPr lang="ru-RU" dirty="0" smtClean="0"/>
              <a:t>1874г.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Инвентарный №</a:t>
            </a:r>
            <a:r>
              <a:rPr lang="en-US" dirty="0" smtClean="0"/>
              <a:t>:</a:t>
            </a:r>
            <a:r>
              <a:rPr lang="ru-RU" dirty="0" smtClean="0"/>
              <a:t> ММ </a:t>
            </a:r>
            <a:r>
              <a:rPr lang="ru-RU" dirty="0"/>
              <a:t>ВХ ЭФЗК 2607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1.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Повреждения: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шнуры шитья отделены от переплетных крышек.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00944"/>
            <a:ext cx="4038600" cy="3028950"/>
          </a:xfr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2555776" y="3579862"/>
            <a:ext cx="20882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00800" cy="421555"/>
          </a:xfrm>
        </p:spPr>
        <p:txBody>
          <a:bodyPr/>
          <a:lstStyle/>
          <a:p>
            <a:r>
              <a:rPr lang="ru-RU" dirty="0" smtClean="0"/>
              <a:t>Состояние переплета до реставрации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err="1" smtClean="0"/>
              <a:t>Конволют</a:t>
            </a:r>
            <a:r>
              <a:rPr lang="ru-RU" dirty="0" smtClean="0"/>
              <a:t>: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 err="1"/>
              <a:t>G.Herrm.Oelsner</a:t>
            </a:r>
            <a:r>
              <a:rPr lang="ru-RU" dirty="0"/>
              <a:t>. </a:t>
            </a:r>
            <a:r>
              <a:rPr lang="ru-RU" dirty="0" err="1"/>
              <a:t>Доливо</a:t>
            </a:r>
            <a:r>
              <a:rPr lang="ru-RU" dirty="0"/>
              <a:t>-Добровольская </a:t>
            </a:r>
          </a:p>
          <a:p>
            <a:r>
              <a:rPr lang="ru-RU" dirty="0"/>
              <a:t>В.А., </a:t>
            </a:r>
            <a:r>
              <a:rPr lang="ru-RU" dirty="0" err="1"/>
              <a:t>Забудский</a:t>
            </a:r>
            <a:r>
              <a:rPr lang="ru-RU" dirty="0"/>
              <a:t> Н. 1892 </a:t>
            </a:r>
            <a:r>
              <a:rPr lang="ru-RU" dirty="0" err="1"/>
              <a:t>Технологiя</a:t>
            </a:r>
            <a:r>
              <a:rPr lang="ru-RU" dirty="0"/>
              <a:t> Баллистика Удобрения 333 </a:t>
            </a:r>
            <a:r>
              <a:rPr lang="ru-RU" dirty="0" smtClean="0"/>
              <a:t>Д.М, </a:t>
            </a:r>
            <a:endParaRPr lang="en-US" dirty="0" smtClean="0"/>
          </a:p>
          <a:p>
            <a:r>
              <a:rPr lang="ru-RU" dirty="0" smtClean="0"/>
              <a:t>Дата исполнения</a:t>
            </a:r>
            <a:r>
              <a:rPr lang="en-US" dirty="0" smtClean="0"/>
              <a:t>: </a:t>
            </a:r>
            <a:r>
              <a:rPr lang="ru-RU" dirty="0" smtClean="0"/>
              <a:t>1890-1892гг.</a:t>
            </a:r>
            <a:endParaRPr lang="en-US" dirty="0" smtClean="0"/>
          </a:p>
          <a:p>
            <a:r>
              <a:rPr lang="ru-RU" dirty="0" smtClean="0"/>
              <a:t>Инвентарный №</a:t>
            </a:r>
            <a:r>
              <a:rPr lang="en-US" dirty="0" smtClean="0"/>
              <a:t>: </a:t>
            </a:r>
            <a:r>
              <a:rPr lang="ru-RU" dirty="0"/>
              <a:t>ММ ВХ ЭФЗК </a:t>
            </a:r>
            <a:r>
              <a:rPr lang="ru-RU" dirty="0" smtClean="0"/>
              <a:t>1665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2.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Повреждения:  корешок отделен от переплета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369218"/>
            <a:ext cx="4288073" cy="2858715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339752" y="3363838"/>
            <a:ext cx="230425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3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72808" cy="421555"/>
          </a:xfrm>
        </p:spPr>
        <p:txBody>
          <a:bodyPr/>
          <a:lstStyle/>
          <a:p>
            <a:r>
              <a:rPr lang="ru-RU" dirty="0" smtClean="0"/>
              <a:t>Состояние переплета до реставрации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200944"/>
            <a:ext cx="4324019" cy="3243014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ru-RU" dirty="0" err="1" smtClean="0"/>
              <a:t>Конволют</a:t>
            </a:r>
            <a:r>
              <a:rPr lang="ru-RU" dirty="0" smtClean="0"/>
              <a:t>: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Алексеев В.,</a:t>
            </a:r>
            <a:r>
              <a:rPr lang="ru-RU" dirty="0" err="1"/>
              <a:t>Забудский</a:t>
            </a:r>
            <a:r>
              <a:rPr lang="ru-RU" dirty="0"/>
              <a:t> А.,</a:t>
            </a:r>
            <a:r>
              <a:rPr lang="ru-RU" dirty="0" err="1"/>
              <a:t>Frenkel</a:t>
            </a:r>
            <a:r>
              <a:rPr lang="ru-RU" dirty="0"/>
              <a:t> M. </a:t>
            </a:r>
            <a:r>
              <a:rPr lang="ru-RU" dirty="0" smtClean="0"/>
              <a:t>         </a:t>
            </a:r>
            <a:r>
              <a:rPr lang="ru-RU" dirty="0" err="1" smtClean="0"/>
              <a:t>Алексеевъ</a:t>
            </a:r>
            <a:r>
              <a:rPr lang="ru-RU" dirty="0"/>
              <a:t>, </a:t>
            </a:r>
            <a:r>
              <a:rPr lang="ru-RU" dirty="0" err="1"/>
              <a:t>Калкутскиiй</a:t>
            </a:r>
            <a:r>
              <a:rPr lang="ru-RU" dirty="0"/>
              <a:t>, Петрушевский и др. 1890. </a:t>
            </a:r>
            <a:r>
              <a:rPr lang="ru-RU" dirty="0" smtClean="0"/>
              <a:t> 241 </a:t>
            </a:r>
            <a:r>
              <a:rPr lang="ru-RU" dirty="0"/>
              <a:t>Д.М. </a:t>
            </a:r>
          </a:p>
          <a:p>
            <a:r>
              <a:rPr lang="ru-RU" dirty="0" smtClean="0"/>
              <a:t>Дата исполнения</a:t>
            </a:r>
            <a:r>
              <a:rPr lang="en-US" dirty="0" smtClean="0"/>
              <a:t>: </a:t>
            </a:r>
            <a:r>
              <a:rPr lang="ru-RU" dirty="0" smtClean="0"/>
              <a:t>1886-1890гг. </a:t>
            </a:r>
          </a:p>
          <a:p>
            <a:r>
              <a:rPr lang="ru-RU" dirty="0"/>
              <a:t> </a:t>
            </a:r>
            <a:r>
              <a:rPr lang="ru-RU" dirty="0" smtClean="0"/>
              <a:t> Инвентарный №</a:t>
            </a:r>
            <a:r>
              <a:rPr lang="en-US" dirty="0" smtClean="0"/>
              <a:t>: </a:t>
            </a:r>
            <a:r>
              <a:rPr lang="ru-RU" dirty="0"/>
              <a:t>ММ ВХ ЭФЗК </a:t>
            </a:r>
            <a:r>
              <a:rPr lang="ru-RU" dirty="0" smtClean="0"/>
              <a:t>2454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3.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Повреждения:  деформация картонных крышек, расслоение картона на углах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3491880" y="3939902"/>
            <a:ext cx="122413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0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344816" cy="421555"/>
          </a:xfrm>
        </p:spPr>
        <p:txBody>
          <a:bodyPr/>
          <a:lstStyle/>
          <a:p>
            <a:r>
              <a:rPr lang="ru-RU" dirty="0" smtClean="0"/>
              <a:t>Состояние перелета до реставрации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00944"/>
            <a:ext cx="4038600" cy="3028950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Конволют: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Winkler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C.,Ефимов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А.И.,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Капустинъ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С.Я., Аристов Н. Смесь.. 1890.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243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Д.М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Дата исполнения: 1866-1890гг.</a:t>
            </a:r>
            <a:endParaRPr lang="ru-RU" dirty="0" smtClean="0"/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Инвентарный №: ММ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ВХ ЭФЗК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2487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Повреждения: тетради выпадают из книжного блока.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267744" y="2643758"/>
            <a:ext cx="237626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6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72808" cy="421555"/>
          </a:xfrm>
        </p:spPr>
        <p:txBody>
          <a:bodyPr/>
          <a:lstStyle/>
          <a:p>
            <a:r>
              <a:rPr lang="ru-RU" dirty="0" smtClean="0"/>
              <a:t>Состояние переплета до реставрации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96329"/>
            <a:ext cx="2232248" cy="3348373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Книга: </a:t>
            </a:r>
          </a:p>
          <a:p>
            <a:r>
              <a:rPr lang="ru-RU" dirty="0"/>
              <a:t>  Жерар, </a:t>
            </a:r>
            <a:r>
              <a:rPr lang="ru-RU" dirty="0" err="1"/>
              <a:t>Шансель</a:t>
            </a:r>
            <a:r>
              <a:rPr lang="ru-RU" dirty="0"/>
              <a:t>, Менделеев Д.И. </a:t>
            </a:r>
            <a:r>
              <a:rPr lang="ru-RU" dirty="0" smtClean="0"/>
              <a:t>1007</a:t>
            </a:r>
            <a:r>
              <a:rPr lang="ru-RU" dirty="0"/>
              <a:t>.</a:t>
            </a:r>
          </a:p>
          <a:p>
            <a:r>
              <a:rPr lang="ru-RU" dirty="0"/>
              <a:t>Аналитическая химия Жерара и </a:t>
            </a:r>
            <a:r>
              <a:rPr lang="ru-RU" dirty="0" err="1"/>
              <a:t>Шанселя</a:t>
            </a:r>
            <a:r>
              <a:rPr lang="ru-RU" dirty="0"/>
              <a:t>. Качественный анализ.</a:t>
            </a:r>
          </a:p>
          <a:p>
            <a:r>
              <a:rPr lang="ru-RU" dirty="0" smtClean="0"/>
              <a:t>                        </a:t>
            </a:r>
            <a:r>
              <a:rPr lang="en-US" dirty="0" smtClean="0"/>
              <a:t>383 </a:t>
            </a:r>
            <a:r>
              <a:rPr lang="ru-RU" dirty="0" smtClean="0"/>
              <a:t>Д.М.</a:t>
            </a:r>
          </a:p>
          <a:p>
            <a:r>
              <a:rPr lang="ru-RU" dirty="0" smtClean="0"/>
              <a:t>Дата исполнения</a:t>
            </a:r>
            <a:r>
              <a:rPr lang="en-US" dirty="0" smtClean="0"/>
              <a:t>: </a:t>
            </a:r>
            <a:r>
              <a:rPr lang="ru-RU" dirty="0" smtClean="0"/>
              <a:t>1864г.</a:t>
            </a:r>
          </a:p>
          <a:p>
            <a:r>
              <a:rPr lang="ru-RU" dirty="0"/>
              <a:t>Инвентарный №: ММ ВХ ЭФЗК </a:t>
            </a:r>
            <a:r>
              <a:rPr lang="ru-RU" dirty="0" smtClean="0"/>
              <a:t>1071</a:t>
            </a:r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5.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Повреждения: по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первичному визуальному обследованию  - отсутствует подлинная мраморная бумага. 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987824" y="2931790"/>
            <a:ext cx="165618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5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2016_05_SPbU_template_16х9_english</Template>
  <TotalTime>3175</TotalTime>
  <Words>1145</Words>
  <Application>Microsoft Office PowerPoint</Application>
  <PresentationFormat>Экран (16:9)</PresentationFormat>
  <Paragraphs>242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Реставрация пяти полукожаных переплетов книг XIX века из собрания музея Д.И. Менделеева  Санкт-Петербургского государственного университета</vt:lpstr>
      <vt:lpstr> Историческая справка </vt:lpstr>
      <vt:lpstr> Историческая справка </vt:lpstr>
      <vt:lpstr> Результат обследования состояния переплётов</vt:lpstr>
      <vt:lpstr>Состояние переплётов до реставрации</vt:lpstr>
      <vt:lpstr>Состояние переплета до реставрации</vt:lpstr>
      <vt:lpstr>Состояние переплета до реставрации</vt:lpstr>
      <vt:lpstr>Состояние перелета до реставрации</vt:lpstr>
      <vt:lpstr>Состояние переплета до реставрации</vt:lpstr>
      <vt:lpstr>Реставрационный процесс</vt:lpstr>
      <vt:lpstr> Реставрационный процесс 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     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Реставрационный процесс</vt:lpstr>
      <vt:lpstr>Результат реставрационных мероприятий</vt:lpstr>
      <vt:lpstr>Результат реставрационных мероприятий</vt:lpstr>
      <vt:lpstr>Результат реставрационных мероприятий</vt:lpstr>
      <vt:lpstr>Результат реставрационных мероприятий</vt:lpstr>
      <vt:lpstr>Результат реставрационных мероприятий</vt:lpstr>
      <vt:lpstr> Заключение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Лапшина Надежда Сергеевна</dc:creator>
  <cp:lastModifiedBy>1</cp:lastModifiedBy>
  <cp:revision>146</cp:revision>
  <dcterms:created xsi:type="dcterms:W3CDTF">2018-07-13T11:36:05Z</dcterms:created>
  <dcterms:modified xsi:type="dcterms:W3CDTF">2023-05-26T06:23:34Z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