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66" r:id="rId3"/>
    <p:sldId id="267" r:id="rId4"/>
    <p:sldId id="300" r:id="rId5"/>
    <p:sldId id="301" r:id="rId6"/>
    <p:sldId id="302" r:id="rId7"/>
    <p:sldId id="303" r:id="rId8"/>
    <p:sldId id="273" r:id="rId9"/>
    <p:sldId id="274" r:id="rId10"/>
    <p:sldId id="279" r:id="rId11"/>
    <p:sldId id="275" r:id="rId12"/>
    <p:sldId id="289" r:id="rId13"/>
    <p:sldId id="276" r:id="rId14"/>
    <p:sldId id="290" r:id="rId15"/>
    <p:sldId id="292" r:id="rId16"/>
    <p:sldId id="288" r:id="rId17"/>
    <p:sldId id="277" r:id="rId18"/>
    <p:sldId id="291" r:id="rId19"/>
    <p:sldId id="293" r:id="rId20"/>
    <p:sldId id="294" r:id="rId21"/>
    <p:sldId id="280" r:id="rId22"/>
    <p:sldId id="281" r:id="rId23"/>
    <p:sldId id="295" r:id="rId24"/>
    <p:sldId id="282" r:id="rId25"/>
    <p:sldId id="283" r:id="rId26"/>
    <p:sldId id="299" r:id="rId27"/>
    <p:sldId id="284" r:id="rId28"/>
    <p:sldId id="285" r:id="rId29"/>
    <p:sldId id="296" r:id="rId30"/>
    <p:sldId id="297" r:id="rId31"/>
    <p:sldId id="286" r:id="rId32"/>
    <p:sldId id="298" r:id="rId33"/>
    <p:sldId id="264" r:id="rId3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A388"/>
    <a:srgbClr val="FD9241"/>
    <a:srgbClr val="FCA6AC"/>
    <a:srgbClr val="FEC2C3"/>
    <a:srgbClr val="FFF4E5"/>
    <a:srgbClr val="FFDFDD"/>
    <a:srgbClr val="FDA1A3"/>
    <a:srgbClr val="FFBCB7"/>
    <a:srgbClr val="FFEED5"/>
    <a:srgbClr val="FD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1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05B473-4713-4258-88D1-D7D6D5899EA1}" type="doc">
      <dgm:prSet loTypeId="urn:microsoft.com/office/officeart/2005/8/layout/pyramid2" loCatId="pyramid" qsTypeId="urn:microsoft.com/office/officeart/2005/8/quickstyle/simple1" qsCatId="simple" csTypeId="urn:microsoft.com/office/officeart/2005/8/colors/accent2_4" csCatId="accent2" phldr="1"/>
      <dgm:spPr/>
    </dgm:pt>
    <dgm:pt modelId="{03C7CDA4-2515-4A04-B725-A62BB4A85ECD}">
      <dgm:prSet phldrT="[Текст]" custT="1"/>
      <dgm:spPr>
        <a:noFill/>
      </dgm:spPr>
      <dgm:t>
        <a:bodyPr/>
        <a:lstStyle/>
        <a:p>
          <a:pPr algn="l"/>
          <a:r>
            <a:rPr lang="en-US" sz="800" b="0" dirty="0" smtClean="0"/>
            <a:t>2% Old restoration</a:t>
          </a:r>
          <a:endParaRPr lang="ru-RU" sz="800" b="0" dirty="0"/>
        </a:p>
      </dgm:t>
    </dgm:pt>
    <dgm:pt modelId="{E0CCF2DB-1739-49C8-89D5-ECCBF615BA4E}" type="parTrans" cxnId="{24EED768-C102-4990-8B98-CEA4A3B2E749}">
      <dgm:prSet/>
      <dgm:spPr/>
      <dgm:t>
        <a:bodyPr/>
        <a:lstStyle/>
        <a:p>
          <a:endParaRPr lang="ru-RU"/>
        </a:p>
      </dgm:t>
    </dgm:pt>
    <dgm:pt modelId="{8DBFB179-05E1-4FB1-A251-A082DFA5423F}" type="sibTrans" cxnId="{24EED768-C102-4990-8B98-CEA4A3B2E749}">
      <dgm:prSet/>
      <dgm:spPr/>
      <dgm:t>
        <a:bodyPr/>
        <a:lstStyle/>
        <a:p>
          <a:endParaRPr lang="ru-RU"/>
        </a:p>
      </dgm:t>
    </dgm:pt>
    <dgm:pt modelId="{9B58EB85-F7B2-4DCD-BCC2-3DA2A096B66C}">
      <dgm:prSet phldrT="[Текст]" custT="1"/>
      <dgm:spPr>
        <a:solidFill>
          <a:srgbClr val="FD9241">
            <a:alpha val="89804"/>
          </a:srgbClr>
        </a:solidFill>
        <a:ln>
          <a:solidFill>
            <a:srgbClr val="C00000"/>
          </a:solidFill>
        </a:ln>
      </dgm:spPr>
      <dgm:t>
        <a:bodyPr/>
        <a:lstStyle/>
        <a:p>
          <a:pPr algn="l"/>
          <a:r>
            <a:rPr lang="ru-RU" sz="1200" b="1" dirty="0" smtClean="0"/>
            <a:t>  </a:t>
          </a:r>
          <a:r>
            <a:rPr lang="en-US" sz="1200" b="1" dirty="0" smtClean="0"/>
            <a:t>40% Deformation of the book binding</a:t>
          </a:r>
          <a:endParaRPr lang="ru-RU" sz="1100" b="0" dirty="0"/>
        </a:p>
      </dgm:t>
    </dgm:pt>
    <dgm:pt modelId="{4D89C2DC-EF79-46BC-ADDD-AC91810A3E04}" type="parTrans" cxnId="{8B578B54-EF18-4B09-A1DC-B72ADB677A2C}">
      <dgm:prSet/>
      <dgm:spPr/>
      <dgm:t>
        <a:bodyPr/>
        <a:lstStyle/>
        <a:p>
          <a:endParaRPr lang="ru-RU"/>
        </a:p>
      </dgm:t>
    </dgm:pt>
    <dgm:pt modelId="{E8B8A92F-3AB7-4AC3-A93B-D40B61BB1E34}" type="sibTrans" cxnId="{8B578B54-EF18-4B09-A1DC-B72ADB677A2C}">
      <dgm:prSet/>
      <dgm:spPr/>
      <dgm:t>
        <a:bodyPr/>
        <a:lstStyle/>
        <a:p>
          <a:endParaRPr lang="ru-RU"/>
        </a:p>
      </dgm:t>
    </dgm:pt>
    <dgm:pt modelId="{1ADAB5CE-991A-4BAB-9DCF-724C4D2DA580}">
      <dgm:prSet phldrT="[Текст]" custT="1"/>
      <dgm:spPr>
        <a:solidFill>
          <a:srgbClr val="FFFF00">
            <a:alpha val="89804"/>
          </a:srgbClr>
        </a:solidFill>
        <a:ln>
          <a:solidFill>
            <a:srgbClr val="C00000"/>
          </a:solidFill>
        </a:ln>
      </dgm:spPr>
      <dgm:t>
        <a:bodyPr/>
        <a:lstStyle/>
        <a:p>
          <a:pPr algn="l"/>
          <a:r>
            <a:rPr lang="en-US" sz="1000" b="1" dirty="0" smtClean="0">
              <a:solidFill>
                <a:srgbClr val="FF0000"/>
              </a:solidFill>
            </a:rPr>
            <a:t>100%!!! Increased acidity of paper Drip method (LKRDrN-meter-340) pH=6.1</a:t>
          </a:r>
          <a:r>
            <a:rPr lang="ru-RU" sz="900" dirty="0" smtClean="0"/>
            <a:t> </a:t>
          </a:r>
          <a:endParaRPr lang="ru-RU" sz="900" dirty="0"/>
        </a:p>
      </dgm:t>
    </dgm:pt>
    <dgm:pt modelId="{9BE46EBD-7A7D-4E43-A3CA-7043A80CBBF8}" type="parTrans" cxnId="{A8803782-C989-4CE1-907D-CB5B3D2C9326}">
      <dgm:prSet/>
      <dgm:spPr/>
      <dgm:t>
        <a:bodyPr/>
        <a:lstStyle/>
        <a:p>
          <a:endParaRPr lang="ru-RU"/>
        </a:p>
      </dgm:t>
    </dgm:pt>
    <dgm:pt modelId="{35CCBCCA-5274-4A9C-B5FC-3A0C96D5B300}" type="sibTrans" cxnId="{A8803782-C989-4CE1-907D-CB5B3D2C9326}">
      <dgm:prSet/>
      <dgm:spPr/>
      <dgm:t>
        <a:bodyPr/>
        <a:lstStyle/>
        <a:p>
          <a:endParaRPr lang="ru-RU"/>
        </a:p>
      </dgm:t>
    </dgm:pt>
    <dgm:pt modelId="{87A049D5-1FF7-4C7C-9F8E-CC27D95D8FB4}">
      <dgm:prSet/>
      <dgm:spPr>
        <a:solidFill>
          <a:srgbClr val="FFF4E5">
            <a:alpha val="89804"/>
          </a:srgbClr>
        </a:solidFill>
        <a:ln>
          <a:solidFill>
            <a:srgbClr val="C00000"/>
          </a:solidFill>
        </a:ln>
      </dgm:spPr>
      <dgm:t>
        <a:bodyPr/>
        <a:lstStyle/>
        <a:p>
          <a:pPr algn="l"/>
          <a:r>
            <a:rPr lang="en-US" b="1" dirty="0" smtClean="0"/>
            <a:t>10% sewing damage</a:t>
          </a:r>
          <a:endParaRPr lang="ru-RU" b="0" dirty="0"/>
        </a:p>
      </dgm:t>
    </dgm:pt>
    <dgm:pt modelId="{7C4479BA-07D6-45CB-AD85-5F8F1D4D5E21}" type="parTrans" cxnId="{A57D43BC-BA11-4D9D-8592-B1E18A17BD6A}">
      <dgm:prSet/>
      <dgm:spPr/>
      <dgm:t>
        <a:bodyPr/>
        <a:lstStyle/>
        <a:p>
          <a:endParaRPr lang="ru-RU"/>
        </a:p>
      </dgm:t>
    </dgm:pt>
    <dgm:pt modelId="{F5EF0A09-3500-4D2F-8105-94825E7F19EF}" type="sibTrans" cxnId="{A57D43BC-BA11-4D9D-8592-B1E18A17BD6A}">
      <dgm:prSet/>
      <dgm:spPr/>
      <dgm:t>
        <a:bodyPr/>
        <a:lstStyle/>
        <a:p>
          <a:endParaRPr lang="ru-RU"/>
        </a:p>
      </dgm:t>
    </dgm:pt>
    <dgm:pt modelId="{DF16EC94-105F-4928-95CB-9AD95EA0954A}">
      <dgm:prSet/>
      <dgm:spPr>
        <a:solidFill>
          <a:srgbClr val="FFDFDD">
            <a:alpha val="89804"/>
          </a:srgbClr>
        </a:solidFill>
        <a:ln>
          <a:solidFill>
            <a:srgbClr val="C00000"/>
          </a:solidFill>
        </a:ln>
      </dgm:spPr>
      <dgm:t>
        <a:bodyPr/>
        <a:lstStyle/>
        <a:p>
          <a:pPr algn="l"/>
          <a:r>
            <a:rPr lang="ru-RU" b="1" dirty="0" smtClean="0"/>
            <a:t>   </a:t>
          </a:r>
          <a:r>
            <a:rPr lang="en-US" b="1" dirty="0" smtClean="0"/>
            <a:t>20% Damage to notebooks</a:t>
          </a:r>
          <a:endParaRPr lang="ru-RU" b="0" dirty="0"/>
        </a:p>
      </dgm:t>
    </dgm:pt>
    <dgm:pt modelId="{E3A32674-D59B-4764-B110-9FF5A6CF73D6}" type="parTrans" cxnId="{5553A0FC-2BE4-4302-8082-9918C4DC91C9}">
      <dgm:prSet/>
      <dgm:spPr/>
      <dgm:t>
        <a:bodyPr/>
        <a:lstStyle/>
        <a:p>
          <a:endParaRPr lang="ru-RU"/>
        </a:p>
      </dgm:t>
    </dgm:pt>
    <dgm:pt modelId="{7EE9F4E7-A637-43E1-A202-C2138F020DCE}" type="sibTrans" cxnId="{5553A0FC-2BE4-4302-8082-9918C4DC91C9}">
      <dgm:prSet/>
      <dgm:spPr/>
      <dgm:t>
        <a:bodyPr/>
        <a:lstStyle/>
        <a:p>
          <a:endParaRPr lang="ru-RU"/>
        </a:p>
      </dgm:t>
    </dgm:pt>
    <dgm:pt modelId="{802C2EB7-7CC3-4EA1-8FA9-D18B10F9052E}">
      <dgm:prSet custT="1"/>
      <dgm:spPr>
        <a:solidFill>
          <a:srgbClr val="FEC2C3">
            <a:alpha val="89804"/>
          </a:srgbClr>
        </a:solidFill>
        <a:ln>
          <a:solidFill>
            <a:srgbClr val="C00000"/>
          </a:solidFill>
        </a:ln>
      </dgm:spPr>
      <dgm:t>
        <a:bodyPr/>
        <a:lstStyle/>
        <a:p>
          <a:pPr algn="l"/>
          <a:r>
            <a:rPr lang="en-US" sz="1200" b="1" dirty="0" smtClean="0"/>
            <a:t>25% Cover Damage</a:t>
          </a:r>
          <a:endParaRPr lang="ru-RU" sz="1100" b="0" dirty="0"/>
        </a:p>
      </dgm:t>
    </dgm:pt>
    <dgm:pt modelId="{4067E52E-98D0-4452-9787-D5778BB8C0AC}" type="parTrans" cxnId="{A6A961E3-DCD9-49B5-86D9-970F8029A4CD}">
      <dgm:prSet/>
      <dgm:spPr/>
      <dgm:t>
        <a:bodyPr/>
        <a:lstStyle/>
        <a:p>
          <a:endParaRPr lang="ru-RU"/>
        </a:p>
      </dgm:t>
    </dgm:pt>
    <dgm:pt modelId="{99A5EEE4-BF71-4FB9-9DB3-B538D25E81A9}" type="sibTrans" cxnId="{A6A961E3-DCD9-49B5-86D9-970F8029A4CD}">
      <dgm:prSet/>
      <dgm:spPr/>
      <dgm:t>
        <a:bodyPr/>
        <a:lstStyle/>
        <a:p>
          <a:endParaRPr lang="ru-RU"/>
        </a:p>
      </dgm:t>
    </dgm:pt>
    <dgm:pt modelId="{616D4484-F978-4C3C-B2AE-0BE4782E893E}">
      <dgm:prSet custT="1"/>
      <dgm:spPr>
        <a:solidFill>
          <a:srgbClr val="E8A388">
            <a:alpha val="89804"/>
          </a:srgbClr>
        </a:solidFill>
        <a:ln>
          <a:solidFill>
            <a:srgbClr val="C00000"/>
          </a:solidFill>
        </a:ln>
      </dgm:spPr>
      <dgm:t>
        <a:bodyPr/>
        <a:lstStyle/>
        <a:p>
          <a:pPr algn="l"/>
          <a:r>
            <a:rPr lang="en-US" sz="1200" b="1" dirty="0" smtClean="0"/>
            <a:t>30% Destruction of the spine, separation from the binding</a:t>
          </a:r>
          <a:endParaRPr lang="ru-RU" sz="1100" b="1" dirty="0"/>
        </a:p>
      </dgm:t>
    </dgm:pt>
    <dgm:pt modelId="{51CD9CA6-F25C-4154-AB3E-0ECCE8073375}" type="parTrans" cxnId="{987285AA-BA08-445A-913F-C711DDEC3FEB}">
      <dgm:prSet/>
      <dgm:spPr/>
      <dgm:t>
        <a:bodyPr/>
        <a:lstStyle/>
        <a:p>
          <a:endParaRPr lang="ru-RU"/>
        </a:p>
      </dgm:t>
    </dgm:pt>
    <dgm:pt modelId="{6D945CFD-3D6A-4F75-8088-09570395C7A3}" type="sibTrans" cxnId="{987285AA-BA08-445A-913F-C711DDEC3FEB}">
      <dgm:prSet/>
      <dgm:spPr/>
      <dgm:t>
        <a:bodyPr/>
        <a:lstStyle/>
        <a:p>
          <a:endParaRPr lang="ru-RU"/>
        </a:p>
      </dgm:t>
    </dgm:pt>
    <dgm:pt modelId="{8A685C9A-24EA-4EA6-8091-16A3CD5B8454}" type="pres">
      <dgm:prSet presAssocID="{EF05B473-4713-4258-88D1-D7D6D5899EA1}" presName="compositeShape" presStyleCnt="0">
        <dgm:presLayoutVars>
          <dgm:dir/>
          <dgm:resizeHandles/>
        </dgm:presLayoutVars>
      </dgm:prSet>
      <dgm:spPr/>
    </dgm:pt>
    <dgm:pt modelId="{A393D37F-C37F-4603-9B33-D9429326821B}" type="pres">
      <dgm:prSet presAssocID="{EF05B473-4713-4258-88D1-D7D6D5899EA1}" presName="pyramid" presStyleLbl="node1" presStyleIdx="0" presStyleCnt="1" custScaleX="126038" custScaleY="100000" custLinFactNeighborX="43572" custLinFactNeighborY="1766"/>
      <dgm:spPr/>
    </dgm:pt>
    <dgm:pt modelId="{D5B70F8D-3724-4D87-A6C6-5DE03B2F6C96}" type="pres">
      <dgm:prSet presAssocID="{EF05B473-4713-4258-88D1-D7D6D5899EA1}" presName="theList" presStyleCnt="0"/>
      <dgm:spPr/>
    </dgm:pt>
    <dgm:pt modelId="{F3DD06D8-9201-4FD7-BA82-808D0580E5B3}" type="pres">
      <dgm:prSet presAssocID="{03C7CDA4-2515-4A04-B725-A62BB4A85ECD}" presName="aNode" presStyleLbl="fgAcc1" presStyleIdx="0" presStyleCnt="7" custScaleX="33651" custLinFactX="-64919" custLinFactY="-41962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0E28A4-AED2-412A-8D4C-1670A5B2FF78}" type="pres">
      <dgm:prSet presAssocID="{03C7CDA4-2515-4A04-B725-A62BB4A85ECD}" presName="aSpace" presStyleCnt="0"/>
      <dgm:spPr/>
    </dgm:pt>
    <dgm:pt modelId="{767B5D54-7A17-4C4B-98BC-8C66B7B1C684}" type="pres">
      <dgm:prSet presAssocID="{87A049D5-1FF7-4C7C-9F8E-CC27D95D8FB4}" presName="aNode" presStyleLbl="fgAcc1" presStyleIdx="1" presStyleCnt="7" custScaleX="81246" custLinFactX="-44600" custLinFactY="-20731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75015-9D6E-4EC8-82E4-1B433606D02F}" type="pres">
      <dgm:prSet presAssocID="{87A049D5-1FF7-4C7C-9F8E-CC27D95D8FB4}" presName="aSpace" presStyleCnt="0"/>
      <dgm:spPr/>
    </dgm:pt>
    <dgm:pt modelId="{E4FCF083-7384-49B9-B8BF-6BFDD37C359B}" type="pres">
      <dgm:prSet presAssocID="{DF16EC94-105F-4928-95CB-9AD95EA0954A}" presName="aNode" presStyleLbl="fgAcc1" presStyleIdx="2" presStyleCnt="7" custScaleX="103033" custLinFactX="-30228" custLinFactNeighborX="-100000" custLinFactNeighborY="-959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70FE9D-B7CC-41EA-8BFE-B8E93DD9F2E2}" type="pres">
      <dgm:prSet presAssocID="{DF16EC94-105F-4928-95CB-9AD95EA0954A}" presName="aSpace" presStyleCnt="0"/>
      <dgm:spPr/>
    </dgm:pt>
    <dgm:pt modelId="{4AB741F6-E0F8-408D-AAAD-C4C37859A096}" type="pres">
      <dgm:prSet presAssocID="{802C2EB7-7CC3-4EA1-8FA9-D18B10F9052E}" presName="aNode" presStyleLbl="fgAcc1" presStyleIdx="3" presStyleCnt="7" custScaleX="145042" custLinFactX="-12702" custLinFactNeighborX="-100000" custLinFactNeighborY="738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60F9B0-E5E0-409B-A380-B20C78441A74}" type="pres">
      <dgm:prSet presAssocID="{802C2EB7-7CC3-4EA1-8FA9-D18B10F9052E}" presName="aSpace" presStyleCnt="0"/>
      <dgm:spPr/>
    </dgm:pt>
    <dgm:pt modelId="{FDCF220B-5035-4B90-8E7A-7CADCE0FFB78}" type="pres">
      <dgm:prSet presAssocID="{616D4484-F978-4C3C-B2AE-0BE4782E893E}" presName="aNode" presStyleLbl="fgAcc1" presStyleIdx="4" presStyleCnt="7" custScaleX="176678" custLinFactY="17963" custLinFactNeighborX="-9688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CB5793-746A-4844-A77B-C8D88A10DAA1}" type="pres">
      <dgm:prSet presAssocID="{616D4484-F978-4C3C-B2AE-0BE4782E893E}" presName="aSpace" presStyleCnt="0"/>
      <dgm:spPr/>
    </dgm:pt>
    <dgm:pt modelId="{9D48D21D-A063-4E04-B00A-8773D54B3487}" type="pres">
      <dgm:prSet presAssocID="{9B58EB85-F7B2-4DCD-BCC2-3DA2A096B66C}" presName="aNode" presStyleLbl="fgAcc1" presStyleIdx="5" presStyleCnt="7" custScaleX="207960" custLinFactY="39194" custLinFactNeighborX="-8472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7CAAE4-0179-4D5E-9078-722BCF312834}" type="pres">
      <dgm:prSet presAssocID="{9B58EB85-F7B2-4DCD-BCC2-3DA2A096B66C}" presName="aSpace" presStyleCnt="0"/>
      <dgm:spPr/>
    </dgm:pt>
    <dgm:pt modelId="{ED364D46-0663-48EF-9A1B-CB52EFB0A5FE}" type="pres">
      <dgm:prSet presAssocID="{1ADAB5CE-991A-4BAB-9DCF-724C4D2DA580}" presName="aNode" presStyleLbl="fgAcc1" presStyleIdx="6" presStyleCnt="7" custScaleX="347918" custLinFactY="60425" custLinFactNeighborX="-1126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5781D2-FED1-43C6-BFFF-CEAF808A1DE2}" type="pres">
      <dgm:prSet presAssocID="{1ADAB5CE-991A-4BAB-9DCF-724C4D2DA580}" presName="aSpace" presStyleCnt="0"/>
      <dgm:spPr/>
    </dgm:pt>
  </dgm:ptLst>
  <dgm:cxnLst>
    <dgm:cxn modelId="{24EED768-C102-4990-8B98-CEA4A3B2E749}" srcId="{EF05B473-4713-4258-88D1-D7D6D5899EA1}" destId="{03C7CDA4-2515-4A04-B725-A62BB4A85ECD}" srcOrd="0" destOrd="0" parTransId="{E0CCF2DB-1739-49C8-89D5-ECCBF615BA4E}" sibTransId="{8DBFB179-05E1-4FB1-A251-A082DFA5423F}"/>
    <dgm:cxn modelId="{8B578B54-EF18-4B09-A1DC-B72ADB677A2C}" srcId="{EF05B473-4713-4258-88D1-D7D6D5899EA1}" destId="{9B58EB85-F7B2-4DCD-BCC2-3DA2A096B66C}" srcOrd="5" destOrd="0" parTransId="{4D89C2DC-EF79-46BC-ADDD-AC91810A3E04}" sibTransId="{E8B8A92F-3AB7-4AC3-A93B-D40B61BB1E34}"/>
    <dgm:cxn modelId="{42A9503E-BED7-43EE-81F8-F2D759B199D3}" type="presOf" srcId="{87A049D5-1FF7-4C7C-9F8E-CC27D95D8FB4}" destId="{767B5D54-7A17-4C4B-98BC-8C66B7B1C684}" srcOrd="0" destOrd="0" presId="urn:microsoft.com/office/officeart/2005/8/layout/pyramid2"/>
    <dgm:cxn modelId="{987285AA-BA08-445A-913F-C711DDEC3FEB}" srcId="{EF05B473-4713-4258-88D1-D7D6D5899EA1}" destId="{616D4484-F978-4C3C-B2AE-0BE4782E893E}" srcOrd="4" destOrd="0" parTransId="{51CD9CA6-F25C-4154-AB3E-0ECCE8073375}" sibTransId="{6D945CFD-3D6A-4F75-8088-09570395C7A3}"/>
    <dgm:cxn modelId="{C07AFCB9-585A-4C2C-B5FD-3B653F4C9162}" type="presOf" srcId="{9B58EB85-F7B2-4DCD-BCC2-3DA2A096B66C}" destId="{9D48D21D-A063-4E04-B00A-8773D54B3487}" srcOrd="0" destOrd="0" presId="urn:microsoft.com/office/officeart/2005/8/layout/pyramid2"/>
    <dgm:cxn modelId="{5553A0FC-2BE4-4302-8082-9918C4DC91C9}" srcId="{EF05B473-4713-4258-88D1-D7D6D5899EA1}" destId="{DF16EC94-105F-4928-95CB-9AD95EA0954A}" srcOrd="2" destOrd="0" parTransId="{E3A32674-D59B-4764-B110-9FF5A6CF73D6}" sibTransId="{7EE9F4E7-A637-43E1-A202-C2138F020DCE}"/>
    <dgm:cxn modelId="{005101C5-4063-477F-ABAB-24050CBF1DC0}" type="presOf" srcId="{1ADAB5CE-991A-4BAB-9DCF-724C4D2DA580}" destId="{ED364D46-0663-48EF-9A1B-CB52EFB0A5FE}" srcOrd="0" destOrd="0" presId="urn:microsoft.com/office/officeart/2005/8/layout/pyramid2"/>
    <dgm:cxn modelId="{96D72D27-8150-4710-9E27-C6E5C43269CB}" type="presOf" srcId="{EF05B473-4713-4258-88D1-D7D6D5899EA1}" destId="{8A685C9A-24EA-4EA6-8091-16A3CD5B8454}" srcOrd="0" destOrd="0" presId="urn:microsoft.com/office/officeart/2005/8/layout/pyramid2"/>
    <dgm:cxn modelId="{FAE2BAB2-C2F0-4873-A768-B4B762B750C7}" type="presOf" srcId="{616D4484-F978-4C3C-B2AE-0BE4782E893E}" destId="{FDCF220B-5035-4B90-8E7A-7CADCE0FFB78}" srcOrd="0" destOrd="0" presId="urn:microsoft.com/office/officeart/2005/8/layout/pyramid2"/>
    <dgm:cxn modelId="{81DB76AA-B78E-446A-A6A6-F4EC7954A8F9}" type="presOf" srcId="{802C2EB7-7CC3-4EA1-8FA9-D18B10F9052E}" destId="{4AB741F6-E0F8-408D-AAAD-C4C37859A096}" srcOrd="0" destOrd="0" presId="urn:microsoft.com/office/officeart/2005/8/layout/pyramid2"/>
    <dgm:cxn modelId="{6F94CFB1-DB56-4ADF-95A4-8DF8766FE036}" type="presOf" srcId="{03C7CDA4-2515-4A04-B725-A62BB4A85ECD}" destId="{F3DD06D8-9201-4FD7-BA82-808D0580E5B3}" srcOrd="0" destOrd="0" presId="urn:microsoft.com/office/officeart/2005/8/layout/pyramid2"/>
    <dgm:cxn modelId="{A57D43BC-BA11-4D9D-8592-B1E18A17BD6A}" srcId="{EF05B473-4713-4258-88D1-D7D6D5899EA1}" destId="{87A049D5-1FF7-4C7C-9F8E-CC27D95D8FB4}" srcOrd="1" destOrd="0" parTransId="{7C4479BA-07D6-45CB-AD85-5F8F1D4D5E21}" sibTransId="{F5EF0A09-3500-4D2F-8105-94825E7F19EF}"/>
    <dgm:cxn modelId="{29AFBE85-0040-4AC7-B15D-7830DFA355E8}" type="presOf" srcId="{DF16EC94-105F-4928-95CB-9AD95EA0954A}" destId="{E4FCF083-7384-49B9-B8BF-6BFDD37C359B}" srcOrd="0" destOrd="0" presId="urn:microsoft.com/office/officeart/2005/8/layout/pyramid2"/>
    <dgm:cxn modelId="{A6A961E3-DCD9-49B5-86D9-970F8029A4CD}" srcId="{EF05B473-4713-4258-88D1-D7D6D5899EA1}" destId="{802C2EB7-7CC3-4EA1-8FA9-D18B10F9052E}" srcOrd="3" destOrd="0" parTransId="{4067E52E-98D0-4452-9787-D5778BB8C0AC}" sibTransId="{99A5EEE4-BF71-4FB9-9DB3-B538D25E81A9}"/>
    <dgm:cxn modelId="{A8803782-C989-4CE1-907D-CB5B3D2C9326}" srcId="{EF05B473-4713-4258-88D1-D7D6D5899EA1}" destId="{1ADAB5CE-991A-4BAB-9DCF-724C4D2DA580}" srcOrd="6" destOrd="0" parTransId="{9BE46EBD-7A7D-4E43-A3CA-7043A80CBBF8}" sibTransId="{35CCBCCA-5274-4A9C-B5FC-3A0C96D5B300}"/>
    <dgm:cxn modelId="{D363B5BE-2C42-4D5B-B2DF-B085E7804648}" type="presParOf" srcId="{8A685C9A-24EA-4EA6-8091-16A3CD5B8454}" destId="{A393D37F-C37F-4603-9B33-D9429326821B}" srcOrd="0" destOrd="0" presId="urn:microsoft.com/office/officeart/2005/8/layout/pyramid2"/>
    <dgm:cxn modelId="{1F25442D-569E-4A4F-9031-79CC0CD2017D}" type="presParOf" srcId="{8A685C9A-24EA-4EA6-8091-16A3CD5B8454}" destId="{D5B70F8D-3724-4D87-A6C6-5DE03B2F6C96}" srcOrd="1" destOrd="0" presId="urn:microsoft.com/office/officeart/2005/8/layout/pyramid2"/>
    <dgm:cxn modelId="{0A89987D-8642-4E56-9067-403082FC934B}" type="presParOf" srcId="{D5B70F8D-3724-4D87-A6C6-5DE03B2F6C96}" destId="{F3DD06D8-9201-4FD7-BA82-808D0580E5B3}" srcOrd="0" destOrd="0" presId="urn:microsoft.com/office/officeart/2005/8/layout/pyramid2"/>
    <dgm:cxn modelId="{5794B1E5-E54E-43F0-B197-C684B1F98667}" type="presParOf" srcId="{D5B70F8D-3724-4D87-A6C6-5DE03B2F6C96}" destId="{AD0E28A4-AED2-412A-8D4C-1670A5B2FF78}" srcOrd="1" destOrd="0" presId="urn:microsoft.com/office/officeart/2005/8/layout/pyramid2"/>
    <dgm:cxn modelId="{F956E835-4FEB-4B3A-9615-0F417FA63342}" type="presParOf" srcId="{D5B70F8D-3724-4D87-A6C6-5DE03B2F6C96}" destId="{767B5D54-7A17-4C4B-98BC-8C66B7B1C684}" srcOrd="2" destOrd="0" presId="urn:microsoft.com/office/officeart/2005/8/layout/pyramid2"/>
    <dgm:cxn modelId="{8D8C2DEB-FA54-412D-AD51-F3B792E954FB}" type="presParOf" srcId="{D5B70F8D-3724-4D87-A6C6-5DE03B2F6C96}" destId="{97175015-9D6E-4EC8-82E4-1B433606D02F}" srcOrd="3" destOrd="0" presId="urn:microsoft.com/office/officeart/2005/8/layout/pyramid2"/>
    <dgm:cxn modelId="{1B46F125-4D94-44D3-AA81-1D9239F2651F}" type="presParOf" srcId="{D5B70F8D-3724-4D87-A6C6-5DE03B2F6C96}" destId="{E4FCF083-7384-49B9-B8BF-6BFDD37C359B}" srcOrd="4" destOrd="0" presId="urn:microsoft.com/office/officeart/2005/8/layout/pyramid2"/>
    <dgm:cxn modelId="{F0611F97-4478-4C20-AF2D-CBA0209A1A53}" type="presParOf" srcId="{D5B70F8D-3724-4D87-A6C6-5DE03B2F6C96}" destId="{D170FE9D-B7CC-41EA-8BFE-B8E93DD9F2E2}" srcOrd="5" destOrd="0" presId="urn:microsoft.com/office/officeart/2005/8/layout/pyramid2"/>
    <dgm:cxn modelId="{90E4B333-7D7E-4454-BC17-21FA7A11228F}" type="presParOf" srcId="{D5B70F8D-3724-4D87-A6C6-5DE03B2F6C96}" destId="{4AB741F6-E0F8-408D-AAAD-C4C37859A096}" srcOrd="6" destOrd="0" presId="urn:microsoft.com/office/officeart/2005/8/layout/pyramid2"/>
    <dgm:cxn modelId="{F66BC1B0-1996-4C1E-946B-867585D75F64}" type="presParOf" srcId="{D5B70F8D-3724-4D87-A6C6-5DE03B2F6C96}" destId="{8C60F9B0-E5E0-409B-A380-B20C78441A74}" srcOrd="7" destOrd="0" presId="urn:microsoft.com/office/officeart/2005/8/layout/pyramid2"/>
    <dgm:cxn modelId="{B003E08F-60A2-4CDB-9980-A6F9DBE5E913}" type="presParOf" srcId="{D5B70F8D-3724-4D87-A6C6-5DE03B2F6C96}" destId="{FDCF220B-5035-4B90-8E7A-7CADCE0FFB78}" srcOrd="8" destOrd="0" presId="urn:microsoft.com/office/officeart/2005/8/layout/pyramid2"/>
    <dgm:cxn modelId="{87F90000-27F3-4C7C-A00B-B4FD70AF1830}" type="presParOf" srcId="{D5B70F8D-3724-4D87-A6C6-5DE03B2F6C96}" destId="{35CB5793-746A-4844-A77B-C8D88A10DAA1}" srcOrd="9" destOrd="0" presId="urn:microsoft.com/office/officeart/2005/8/layout/pyramid2"/>
    <dgm:cxn modelId="{85E84FBB-2182-4AF5-87A8-E1E64C279DEE}" type="presParOf" srcId="{D5B70F8D-3724-4D87-A6C6-5DE03B2F6C96}" destId="{9D48D21D-A063-4E04-B00A-8773D54B3487}" srcOrd="10" destOrd="0" presId="urn:microsoft.com/office/officeart/2005/8/layout/pyramid2"/>
    <dgm:cxn modelId="{BB5273CE-0C2E-42A0-AE61-40204F272FEA}" type="presParOf" srcId="{D5B70F8D-3724-4D87-A6C6-5DE03B2F6C96}" destId="{2E7CAAE4-0179-4D5E-9078-722BCF312834}" srcOrd="11" destOrd="0" presId="urn:microsoft.com/office/officeart/2005/8/layout/pyramid2"/>
    <dgm:cxn modelId="{1C8A5540-AB56-47F1-B255-796648691961}" type="presParOf" srcId="{D5B70F8D-3724-4D87-A6C6-5DE03B2F6C96}" destId="{ED364D46-0663-48EF-9A1B-CB52EFB0A5FE}" srcOrd="12" destOrd="0" presId="urn:microsoft.com/office/officeart/2005/8/layout/pyramid2"/>
    <dgm:cxn modelId="{720722D9-D8AD-4783-BCF7-5631BFE2E789}" type="presParOf" srcId="{D5B70F8D-3724-4D87-A6C6-5DE03B2F6C96}" destId="{FE5781D2-FED1-43C6-BFFF-CEAF808A1DE2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3D37F-C37F-4603-9B33-D9429326821B}">
      <dsp:nvSpPr>
        <dsp:cNvPr id="0" name=""/>
        <dsp:cNvSpPr/>
      </dsp:nvSpPr>
      <dsp:spPr>
        <a:xfrm>
          <a:off x="1946341" y="0"/>
          <a:ext cx="4013211" cy="3184127"/>
        </a:xfrm>
        <a:prstGeom prst="triangl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DD06D8-9201-4FD7-BA82-808D0580E5B3}">
      <dsp:nvSpPr>
        <dsp:cNvPr id="0" name=""/>
        <dsp:cNvSpPr/>
      </dsp:nvSpPr>
      <dsp:spPr>
        <a:xfrm>
          <a:off x="0" y="144015"/>
          <a:ext cx="696469" cy="323072"/>
        </a:xfrm>
        <a:prstGeom prst="roundRect">
          <a:avLst/>
        </a:prstGeom>
        <a:noFill/>
        <a:ln w="254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0" kern="1200" dirty="0" smtClean="0"/>
            <a:t>2% Old restoration</a:t>
          </a:r>
          <a:endParaRPr lang="ru-RU" sz="800" b="0" kern="1200" dirty="0"/>
        </a:p>
      </dsp:txBody>
      <dsp:txXfrm>
        <a:off x="15771" y="159786"/>
        <a:ext cx="664927" cy="291530"/>
      </dsp:txXfrm>
    </dsp:sp>
    <dsp:sp modelId="{767B5D54-7A17-4C4B-98BC-8C66B7B1C684}">
      <dsp:nvSpPr>
        <dsp:cNvPr id="0" name=""/>
        <dsp:cNvSpPr/>
      </dsp:nvSpPr>
      <dsp:spPr>
        <a:xfrm>
          <a:off x="0" y="576063"/>
          <a:ext cx="1681534" cy="323072"/>
        </a:xfrm>
        <a:prstGeom prst="roundRect">
          <a:avLst/>
        </a:prstGeom>
        <a:solidFill>
          <a:srgbClr val="FFF4E5">
            <a:alpha val="89804"/>
          </a:srgb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10% sewing damage</a:t>
          </a:r>
          <a:endParaRPr lang="ru-RU" sz="1200" b="0" kern="1200" dirty="0"/>
        </a:p>
      </dsp:txBody>
      <dsp:txXfrm>
        <a:off x="15771" y="591834"/>
        <a:ext cx="1649992" cy="291530"/>
      </dsp:txXfrm>
    </dsp:sp>
    <dsp:sp modelId="{E4FCF083-7384-49B9-B8BF-6BFDD37C359B}">
      <dsp:nvSpPr>
        <dsp:cNvPr id="0" name=""/>
        <dsp:cNvSpPr/>
      </dsp:nvSpPr>
      <dsp:spPr>
        <a:xfrm>
          <a:off x="0" y="1008112"/>
          <a:ext cx="2132456" cy="323072"/>
        </a:xfrm>
        <a:prstGeom prst="roundRect">
          <a:avLst/>
        </a:prstGeom>
        <a:solidFill>
          <a:srgbClr val="FFDFDD">
            <a:alpha val="89804"/>
          </a:srgb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   </a:t>
          </a:r>
          <a:r>
            <a:rPr lang="en-US" sz="1200" b="1" kern="1200" dirty="0" smtClean="0"/>
            <a:t>20% Damage to notebooks</a:t>
          </a:r>
          <a:endParaRPr lang="ru-RU" sz="1200" b="0" kern="1200" dirty="0"/>
        </a:p>
      </dsp:txBody>
      <dsp:txXfrm>
        <a:off x="15771" y="1023883"/>
        <a:ext cx="2100914" cy="291530"/>
      </dsp:txXfrm>
    </dsp:sp>
    <dsp:sp modelId="{4AB741F6-E0F8-408D-AAAD-C4C37859A096}">
      <dsp:nvSpPr>
        <dsp:cNvPr id="0" name=""/>
        <dsp:cNvSpPr/>
      </dsp:nvSpPr>
      <dsp:spPr>
        <a:xfrm>
          <a:off x="0" y="1440160"/>
          <a:ext cx="3001909" cy="323072"/>
        </a:xfrm>
        <a:prstGeom prst="roundRect">
          <a:avLst/>
        </a:prstGeom>
        <a:solidFill>
          <a:srgbClr val="FEC2C3">
            <a:alpha val="89804"/>
          </a:srgb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25% Cover Damage</a:t>
          </a:r>
          <a:endParaRPr lang="ru-RU" sz="1100" b="0" kern="1200" dirty="0"/>
        </a:p>
      </dsp:txBody>
      <dsp:txXfrm>
        <a:off x="15771" y="1455931"/>
        <a:ext cx="2970367" cy="291530"/>
      </dsp:txXfrm>
    </dsp:sp>
    <dsp:sp modelId="{FDCF220B-5035-4B90-8E7A-7CADCE0FFB78}">
      <dsp:nvSpPr>
        <dsp:cNvPr id="0" name=""/>
        <dsp:cNvSpPr/>
      </dsp:nvSpPr>
      <dsp:spPr>
        <a:xfrm>
          <a:off x="0" y="1872209"/>
          <a:ext cx="3656674" cy="323072"/>
        </a:xfrm>
        <a:prstGeom prst="roundRect">
          <a:avLst/>
        </a:prstGeom>
        <a:solidFill>
          <a:srgbClr val="E8A388">
            <a:alpha val="89804"/>
          </a:srgb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30% Destruction of the spine, separation from the binding</a:t>
          </a:r>
          <a:endParaRPr lang="ru-RU" sz="1100" b="1" kern="1200" dirty="0"/>
        </a:p>
      </dsp:txBody>
      <dsp:txXfrm>
        <a:off x="15771" y="1887980"/>
        <a:ext cx="3625132" cy="291530"/>
      </dsp:txXfrm>
    </dsp:sp>
    <dsp:sp modelId="{9D48D21D-A063-4E04-B00A-8773D54B3487}">
      <dsp:nvSpPr>
        <dsp:cNvPr id="0" name=""/>
        <dsp:cNvSpPr/>
      </dsp:nvSpPr>
      <dsp:spPr>
        <a:xfrm>
          <a:off x="0" y="2304257"/>
          <a:ext cx="4304113" cy="323072"/>
        </a:xfrm>
        <a:prstGeom prst="roundRect">
          <a:avLst/>
        </a:prstGeom>
        <a:solidFill>
          <a:srgbClr val="FD9241">
            <a:alpha val="89804"/>
          </a:srgb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  </a:t>
          </a:r>
          <a:r>
            <a:rPr lang="en-US" sz="1200" b="1" kern="1200" dirty="0" smtClean="0"/>
            <a:t>40% Deformation of the book binding</a:t>
          </a:r>
          <a:endParaRPr lang="ru-RU" sz="1100" b="0" kern="1200" dirty="0"/>
        </a:p>
      </dsp:txBody>
      <dsp:txXfrm>
        <a:off x="15771" y="2320028"/>
        <a:ext cx="4272571" cy="291530"/>
      </dsp:txXfrm>
    </dsp:sp>
    <dsp:sp modelId="{ED364D46-0663-48EF-9A1B-CB52EFB0A5FE}">
      <dsp:nvSpPr>
        <dsp:cNvPr id="0" name=""/>
        <dsp:cNvSpPr/>
      </dsp:nvSpPr>
      <dsp:spPr>
        <a:xfrm>
          <a:off x="0" y="2736304"/>
          <a:ext cx="7200800" cy="323072"/>
        </a:xfrm>
        <a:prstGeom prst="roundRect">
          <a:avLst/>
        </a:prstGeom>
        <a:solidFill>
          <a:srgbClr val="FFFF00">
            <a:alpha val="89804"/>
          </a:srgb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solidFill>
                <a:srgbClr val="FF0000"/>
              </a:solidFill>
            </a:rPr>
            <a:t>100%!!! Increased acidity of paper Drip method (LKRDrN-meter-340) pH=6.1</a:t>
          </a:r>
          <a:r>
            <a:rPr lang="ru-RU" sz="900" kern="1200" dirty="0" smtClean="0"/>
            <a:t> </a:t>
          </a:r>
          <a:endParaRPr lang="ru-RU" sz="900" kern="1200" dirty="0"/>
        </a:p>
      </dsp:txBody>
      <dsp:txXfrm>
        <a:off x="15771" y="2752075"/>
        <a:ext cx="7169258" cy="291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E57AF-17F8-4074-B199-13EDC5C91164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D7599-D370-4ABF-BD0A-1BED5BC5F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1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D7599-D370-4ABF-BD0A-1BED5BC5FDB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976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 lang="ru-RU" dirty="0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403648" y="2859782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Text</a:t>
            </a:r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 userDrawn="1"/>
        </p:nvSpPr>
        <p:spPr>
          <a:xfrm>
            <a:off x="380057" y="4587974"/>
            <a:ext cx="1071893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707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aseline="0" dirty="0" smtClean="0">
                <a:solidFill>
                  <a:schemeClr val="bg1"/>
                </a:solidFill>
              </a:rPr>
              <a:t>spbu.ru</a:t>
            </a:r>
            <a:endParaRPr lang="ru-RU" sz="18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12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с большой фотографи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23528" y="267494"/>
            <a:ext cx="3610744" cy="421555"/>
          </a:xfrm>
        </p:spPr>
        <p:txBody>
          <a:bodyPr>
            <a:noAutofit/>
          </a:bodyPr>
          <a:lstStyle>
            <a:lvl1pPr algn="l">
              <a:defRPr sz="28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95536" y="4659982"/>
            <a:ext cx="1512168" cy="216024"/>
          </a:xfrm>
        </p:spPr>
        <p:txBody>
          <a:bodyPr/>
          <a:lstStyle>
            <a:lvl1pPr algn="l">
              <a:defRPr/>
            </a:lvl1pPr>
          </a:lstStyle>
          <a:p>
            <a:fld id="{CB07D4DF-2351-4A60-A90B-60ED82532F7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Подзаголовок 2"/>
          <p:cNvSpPr txBox="1">
            <a:spLocks/>
          </p:cNvSpPr>
          <p:nvPr userDrawn="1"/>
        </p:nvSpPr>
        <p:spPr>
          <a:xfrm>
            <a:off x="7956376" y="4587974"/>
            <a:ext cx="1071893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707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baseline="0" dirty="0" smtClean="0">
                <a:solidFill>
                  <a:schemeClr val="bg1"/>
                </a:solidFill>
              </a:rPr>
              <a:t>spbu.ru</a:t>
            </a:r>
            <a:endParaRPr lang="ru-RU" sz="1800" baseline="0" dirty="0">
              <a:solidFill>
                <a:schemeClr val="bg1"/>
              </a:solidFill>
            </a:endParaRPr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3" hasCustomPrompt="1"/>
          </p:nvPr>
        </p:nvSpPr>
        <p:spPr>
          <a:xfrm>
            <a:off x="323528" y="1419622"/>
            <a:ext cx="8568952" cy="302433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5E70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Text</a:t>
            </a:r>
            <a:endParaRPr lang="ru-RU" dirty="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14" hasCustomPrompt="1"/>
          </p:nvPr>
        </p:nvSpPr>
        <p:spPr>
          <a:xfrm>
            <a:off x="323528" y="915715"/>
            <a:ext cx="8568952" cy="431899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>
                <a:solidFill>
                  <a:srgbClr val="5E707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8203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бочий слайд с фотографи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23528" y="267494"/>
            <a:ext cx="3610744" cy="421555"/>
          </a:xfrm>
        </p:spPr>
        <p:txBody>
          <a:bodyPr>
            <a:noAutofit/>
          </a:bodyPr>
          <a:lstStyle>
            <a:lvl1pPr algn="l">
              <a:defRPr sz="28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95536" y="4659982"/>
            <a:ext cx="1512168" cy="216024"/>
          </a:xfrm>
        </p:spPr>
        <p:txBody>
          <a:bodyPr/>
          <a:lstStyle>
            <a:lvl1pPr algn="l">
              <a:defRPr/>
            </a:lvl1pPr>
          </a:lstStyle>
          <a:p>
            <a:fld id="{CB07D4DF-2351-4A60-A90B-60ED82532F7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 userDrawn="1"/>
        </p:nvSpPr>
        <p:spPr>
          <a:xfrm>
            <a:off x="7956376" y="4587974"/>
            <a:ext cx="1071893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707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baseline="0" dirty="0" smtClean="0">
                <a:solidFill>
                  <a:schemeClr val="bg1"/>
                </a:solidFill>
              </a:rPr>
              <a:t>spbu.ru</a:t>
            </a:r>
            <a:endParaRPr lang="ru-RU" sz="1800" baseline="0" dirty="0">
              <a:solidFill>
                <a:schemeClr val="bg1"/>
              </a:solidFill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323528" y="1059582"/>
            <a:ext cx="4038600" cy="3312368"/>
          </a:xfrm>
          <a:solidFill>
            <a:srgbClr val="5E7076">
              <a:alpha val="41176"/>
            </a:srgbClr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3" hasCustomPrompt="1"/>
          </p:nvPr>
        </p:nvSpPr>
        <p:spPr>
          <a:xfrm>
            <a:off x="4572000" y="1059582"/>
            <a:ext cx="4320480" cy="338437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5E70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33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большой фотографи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0" y="1059582"/>
            <a:ext cx="9144000" cy="4083918"/>
          </a:xfrm>
          <a:solidFill>
            <a:schemeClr val="bg1">
              <a:lumMod val="75000"/>
            </a:schemeClr>
          </a:solidFill>
          <a:ln>
            <a:solidFill>
              <a:srgbClr val="000000">
                <a:alpha val="21176"/>
              </a:srgbClr>
            </a:solidFill>
          </a:ln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 smtClean="0"/>
              <a:t>foto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23528" y="267494"/>
            <a:ext cx="3610744" cy="421555"/>
          </a:xfrm>
        </p:spPr>
        <p:txBody>
          <a:bodyPr>
            <a:noAutofit/>
          </a:bodyPr>
          <a:lstStyle>
            <a:lvl1pPr algn="l">
              <a:defRPr sz="28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323528" y="4299942"/>
            <a:ext cx="8820472" cy="504056"/>
          </a:xfrm>
          <a:prstGeom prst="rect">
            <a:avLst/>
          </a:prstGeom>
          <a:solidFill>
            <a:srgbClr val="FFFFFF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3" hasCustomPrompt="1"/>
          </p:nvPr>
        </p:nvSpPr>
        <p:spPr>
          <a:xfrm>
            <a:off x="323528" y="4316113"/>
            <a:ext cx="8640960" cy="504056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rgbClr val="5E70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/>
            <a:r>
              <a:rPr lang="en-US" sz="1600" baseline="0" dirty="0" smtClean="0">
                <a:solidFill>
                  <a:schemeClr val="bg1"/>
                </a:solidFill>
              </a:rPr>
              <a:t>St Petersburg University</a:t>
            </a:r>
            <a:endParaRPr lang="ru-RU" sz="16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799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крывающ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 userDrawn="1"/>
        </p:nvSpPr>
        <p:spPr>
          <a:xfrm>
            <a:off x="380057" y="4587974"/>
            <a:ext cx="1071893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707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aseline="0" dirty="0" smtClean="0">
                <a:solidFill>
                  <a:schemeClr val="bg1"/>
                </a:solidFill>
              </a:rPr>
              <a:t>spbu.ru</a:t>
            </a:r>
            <a:endParaRPr lang="ru-RU" sz="1800" baseline="0" dirty="0">
              <a:solidFill>
                <a:schemeClr val="bg1"/>
              </a:solidFill>
            </a:endParaRP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23528" y="1131590"/>
            <a:ext cx="8568952" cy="36004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rgbClr val="5E70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Text</a:t>
            </a:r>
            <a:endParaRPr lang="ru-RU" dirty="0" smtClean="0"/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23528" y="267494"/>
            <a:ext cx="3610744" cy="421555"/>
          </a:xfrm>
        </p:spPr>
        <p:txBody>
          <a:bodyPr>
            <a:noAutofit/>
          </a:bodyPr>
          <a:lstStyle>
            <a:lvl1pPr algn="l">
              <a:defRPr sz="28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580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406C7-4D28-40E2-A2CB-00F1FE68E05F}" type="datetime1">
              <a:rPr lang="ru-RU" smtClean="0"/>
              <a:t>23.05.2023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7D4DF-2351-4A60-A90B-60ED82532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191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0" r:id="rId3"/>
    <p:sldLayoutId id="2147483661" r:id="rId4"/>
    <p:sldLayoutId id="214748366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59583"/>
            <a:ext cx="7772400" cy="1440159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+mn-lt"/>
              </a:rPr>
              <a:t>Restoration of five semi-leather bindings of books of the 19th century from the collection of the D.I. Mendeleev St. Petersburg State University</a:t>
            </a:r>
            <a:endParaRPr lang="ru-RU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4800" b="1" dirty="0">
                <a:solidFill>
                  <a:schemeClr val="tx1"/>
                </a:solidFill>
              </a:rPr>
              <a:t>Final qualifying work</a:t>
            </a:r>
          </a:p>
          <a:p>
            <a:r>
              <a:rPr lang="en-US" sz="4800" b="1" dirty="0">
                <a:solidFill>
                  <a:schemeClr val="tx1"/>
                </a:solidFill>
              </a:rPr>
              <a:t>  4th year student</a:t>
            </a:r>
          </a:p>
          <a:p>
            <a:r>
              <a:rPr lang="en-US" sz="4800" b="1" dirty="0" err="1">
                <a:solidFill>
                  <a:schemeClr val="tx1"/>
                </a:solidFill>
              </a:rPr>
              <a:t>Isilyaev</a:t>
            </a:r>
            <a:r>
              <a:rPr lang="en-US" sz="4800" b="1" dirty="0">
                <a:solidFill>
                  <a:schemeClr val="tx1"/>
                </a:solidFill>
              </a:rPr>
              <a:t> Igor Vladimirovich</a:t>
            </a:r>
            <a:endParaRPr lang="ru-RU" b="1" dirty="0" smtClean="0">
              <a:solidFill>
                <a:schemeClr val="tx1"/>
              </a:solidFill>
            </a:endParaRPr>
          </a:p>
          <a:p>
            <a:pPr algn="r"/>
            <a:r>
              <a:rPr lang="en-US" sz="4200" b="1" dirty="0">
                <a:solidFill>
                  <a:schemeClr val="tx1"/>
                </a:solidFill>
              </a:rPr>
              <a:t>Scientific adviser:</a:t>
            </a:r>
          </a:p>
          <a:p>
            <a:pPr algn="r"/>
            <a:r>
              <a:rPr lang="en-US" sz="4200" b="1" dirty="0">
                <a:solidFill>
                  <a:schemeClr val="tx1"/>
                </a:solidFill>
              </a:rPr>
              <a:t>Associate Professor, PhD in Art History</a:t>
            </a:r>
          </a:p>
          <a:p>
            <a:pPr algn="r"/>
            <a:r>
              <a:rPr lang="en-US" sz="4200" b="1" dirty="0" err="1">
                <a:solidFill>
                  <a:schemeClr val="tx1"/>
                </a:solidFill>
              </a:rPr>
              <a:t>Torbik</a:t>
            </a:r>
            <a:r>
              <a:rPr lang="en-US" sz="4200" b="1" dirty="0">
                <a:solidFill>
                  <a:schemeClr val="tx1"/>
                </a:solidFill>
              </a:rPr>
              <a:t> Vladimir </a:t>
            </a:r>
            <a:r>
              <a:rPr lang="en-US" sz="4200" b="1" dirty="0" err="1">
                <a:solidFill>
                  <a:schemeClr val="tx1"/>
                </a:solidFill>
              </a:rPr>
              <a:t>Sergeevich</a:t>
            </a:r>
            <a:endParaRPr lang="ru-RU" sz="4200" b="1" dirty="0" smtClean="0">
              <a:solidFill>
                <a:schemeClr val="tx1"/>
              </a:solidFill>
            </a:endParaRPr>
          </a:p>
          <a:p>
            <a:pPr algn="r"/>
            <a:endParaRPr lang="ru-RU" sz="4200" b="1" dirty="0" smtClean="0">
              <a:solidFill>
                <a:schemeClr val="tx1"/>
              </a:solidFill>
            </a:endParaRPr>
          </a:p>
          <a:p>
            <a:r>
              <a:rPr lang="en-US" sz="4200" b="1" dirty="0">
                <a:solidFill>
                  <a:schemeClr val="tx1"/>
                </a:solidFill>
              </a:rPr>
              <a:t>Saint Petersburg 2023</a:t>
            </a:r>
            <a:endParaRPr lang="ru-RU" sz="4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5328592" cy="421555"/>
          </a:xfrm>
        </p:spPr>
        <p:txBody>
          <a:bodyPr/>
          <a:lstStyle/>
          <a:p>
            <a:r>
              <a:rPr lang="en-US" dirty="0"/>
              <a:t>Restoration process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Disassembly of the binding: the covers are separated, the exact dimensions of the cardboard covers and corners are removed.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13" y="1275606"/>
            <a:ext cx="4608512" cy="3072341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73" y="1275606"/>
            <a:ext cx="4104093" cy="3078071"/>
          </a:xfrm>
        </p:spPr>
      </p:pic>
      <p:sp>
        <p:nvSpPr>
          <p:cNvPr id="9" name="TextBox 8"/>
          <p:cNvSpPr txBox="1"/>
          <p:nvPr/>
        </p:nvSpPr>
        <p:spPr>
          <a:xfrm>
            <a:off x="3131840" y="858190"/>
            <a:ext cx="232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Cardboard lids. Marble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110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75606"/>
            <a:ext cx="4392488" cy="329436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6408712" cy="421555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en-US" dirty="0"/>
              <a:t>Restoration process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>
          <a:xfrm>
            <a:off x="395536" y="4515966"/>
            <a:ext cx="8640960" cy="504056"/>
          </a:xfrm>
        </p:spPr>
        <p:txBody>
          <a:bodyPr>
            <a:noAutofit/>
          </a:bodyPr>
          <a:lstStyle/>
          <a:p>
            <a:r>
              <a:rPr lang="en-US" sz="1500" dirty="0">
                <a:solidFill>
                  <a:schemeClr val="tx1"/>
                </a:solidFill>
              </a:rPr>
              <a:t>Soaking in a ditch. </a:t>
            </a:r>
            <a:r>
              <a:rPr lang="ru-RU" sz="1500" dirty="0" smtClean="0">
                <a:solidFill>
                  <a:schemeClr val="tx1"/>
                </a:solidFill>
              </a:rPr>
              <a:t>                              </a:t>
            </a:r>
            <a:r>
              <a:rPr lang="en-US" sz="1500" dirty="0" smtClean="0">
                <a:solidFill>
                  <a:schemeClr val="tx1"/>
                </a:solidFill>
              </a:rPr>
              <a:t>Department </a:t>
            </a:r>
            <a:r>
              <a:rPr lang="en-US" sz="1500" dirty="0">
                <a:solidFill>
                  <a:schemeClr val="tx1"/>
                </a:solidFill>
              </a:rPr>
              <a:t>of marble and endpapers. </a:t>
            </a:r>
            <a:r>
              <a:rPr lang="ru-RU" sz="1500" dirty="0" smtClean="0">
                <a:solidFill>
                  <a:schemeClr val="tx1"/>
                </a:solidFill>
              </a:rPr>
              <a:t>                 </a:t>
            </a:r>
            <a:r>
              <a:rPr lang="en-US" sz="1500" dirty="0" smtClean="0">
                <a:solidFill>
                  <a:schemeClr val="tx1"/>
                </a:solidFill>
              </a:rPr>
              <a:t>Transfer </a:t>
            </a:r>
            <a:r>
              <a:rPr lang="en-US" sz="1500" dirty="0">
                <a:solidFill>
                  <a:schemeClr val="tx1"/>
                </a:solidFill>
              </a:rPr>
              <a:t>for restoration.</a:t>
            </a:r>
            <a:endParaRPr lang="ru-RU" sz="15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31840" y="843558"/>
            <a:ext cx="1945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Marble. Bookends.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75606"/>
            <a:ext cx="400631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9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5544616" cy="421555"/>
          </a:xfrm>
        </p:spPr>
        <p:txBody>
          <a:bodyPr/>
          <a:lstStyle/>
          <a:p>
            <a:r>
              <a:rPr lang="en-US" dirty="0"/>
              <a:t>Restoration process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>
          <a:xfrm>
            <a:off x="252987" y="4441651"/>
            <a:ext cx="8640960" cy="504056"/>
          </a:xfrm>
        </p:spPr>
        <p:txBody>
          <a:bodyPr>
            <a:normAutofit/>
          </a:bodyPr>
          <a:lstStyle/>
          <a:p>
            <a:r>
              <a:rPr lang="ru-RU" sz="1500" dirty="0" smtClean="0">
                <a:solidFill>
                  <a:schemeClr val="tx1"/>
                </a:solidFill>
              </a:rPr>
              <a:t>    </a:t>
            </a:r>
            <a:r>
              <a:rPr lang="en-US" sz="1500" dirty="0">
                <a:solidFill>
                  <a:schemeClr val="tx1"/>
                </a:solidFill>
              </a:rPr>
              <a:t>Pressing the marble paper between the cloth until completely dry.</a:t>
            </a:r>
            <a:endParaRPr lang="ru-RU" sz="15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16199"/>
            <a:ext cx="4752528" cy="3168352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16199"/>
            <a:ext cx="4235260" cy="3176446"/>
          </a:xfrm>
        </p:spPr>
      </p:pic>
      <p:sp>
        <p:nvSpPr>
          <p:cNvPr id="7" name="TextBox 6"/>
          <p:cNvSpPr txBox="1"/>
          <p:nvPr/>
        </p:nvSpPr>
        <p:spPr>
          <a:xfrm>
            <a:off x="3318854" y="802908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Marble.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599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5976664" cy="421555"/>
          </a:xfrm>
        </p:spPr>
        <p:txBody>
          <a:bodyPr/>
          <a:lstStyle/>
          <a:p>
            <a:r>
              <a:rPr lang="en-US" dirty="0"/>
              <a:t>Restoration process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>
          <a:xfrm>
            <a:off x="503040" y="4515966"/>
            <a:ext cx="8640960" cy="504056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Deformed block.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          The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formation of the spine in a vise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. 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Removing adhesive residue.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756" y="1131589"/>
            <a:ext cx="2277817" cy="3416725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3808" y="1563636"/>
            <a:ext cx="3456384" cy="2592289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555" y="1558680"/>
            <a:ext cx="3416725" cy="25625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91880" y="762257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Book </a:t>
            </a:r>
            <a:r>
              <a:rPr lang="en-US" dirty="0"/>
              <a:t>block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088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74" y="1347614"/>
            <a:ext cx="4634238" cy="308949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6048672" cy="421555"/>
          </a:xfrm>
        </p:spPr>
        <p:txBody>
          <a:bodyPr/>
          <a:lstStyle/>
          <a:p>
            <a:r>
              <a:rPr lang="en-US" dirty="0"/>
              <a:t>Restoration process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>
          <a:xfrm>
            <a:off x="323528" y="4443958"/>
            <a:ext cx="8640960" cy="50405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Materials: natural linen thread, needle.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17765" y="2014270"/>
            <a:ext cx="18998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the book block</a:t>
            </a:r>
          </a:p>
          <a:p>
            <a:r>
              <a:rPr lang="en-US" dirty="0"/>
              <a:t>  are recovering</a:t>
            </a:r>
          </a:p>
          <a:p>
            <a:r>
              <a:rPr lang="en-US" dirty="0"/>
              <a:t>  sewing cords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699792" y="843558"/>
            <a:ext cx="202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Restoration process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741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5328592" cy="421555"/>
          </a:xfrm>
        </p:spPr>
        <p:txBody>
          <a:bodyPr/>
          <a:lstStyle/>
          <a:p>
            <a:r>
              <a:rPr lang="en-US" dirty="0"/>
              <a:t>Restoration process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>
          <a:xfrm>
            <a:off x="323528" y="4443958"/>
            <a:ext cx="8640960" cy="504056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Before restoration </a:t>
            </a:r>
            <a:r>
              <a:rPr lang="en-US" sz="1600" dirty="0" smtClean="0">
                <a:solidFill>
                  <a:schemeClr val="tx1"/>
                </a:solidFill>
              </a:rPr>
              <a:t>                                                                            After </a:t>
            </a:r>
            <a:r>
              <a:rPr lang="en-US" sz="1600" dirty="0">
                <a:solidFill>
                  <a:schemeClr val="tx1"/>
                </a:solidFill>
              </a:rPr>
              <a:t>restoration and filing to the block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75606"/>
            <a:ext cx="4664833" cy="317088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275606"/>
            <a:ext cx="2686305" cy="31708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39752" y="881421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Restoration and filing of the first notebooks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285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5976664" cy="421555"/>
          </a:xfrm>
        </p:spPr>
        <p:txBody>
          <a:bodyPr/>
          <a:lstStyle/>
          <a:p>
            <a:r>
              <a:rPr lang="en-US" dirty="0"/>
              <a:t>Restoration process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Destruction of sewing before restoration </a:t>
            </a:r>
            <a:r>
              <a:rPr lang="en-US" dirty="0" smtClean="0">
                <a:solidFill>
                  <a:schemeClr val="tx1"/>
                </a:solidFill>
              </a:rPr>
              <a:t>                 </a:t>
            </a:r>
            <a:r>
              <a:rPr lang="en-US" dirty="0" err="1" smtClean="0">
                <a:solidFill>
                  <a:schemeClr val="tx1"/>
                </a:solidFill>
              </a:rPr>
              <a:t>Restoration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of sewing after restoration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9622"/>
            <a:ext cx="3641515" cy="2985114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19622"/>
            <a:ext cx="3691328" cy="29885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7784" y="874916"/>
            <a:ext cx="3830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Filing of notebooks of the book block.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179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5832648" cy="421555"/>
          </a:xfrm>
        </p:spPr>
        <p:txBody>
          <a:bodyPr/>
          <a:lstStyle/>
          <a:p>
            <a:r>
              <a:rPr lang="en-US" dirty="0"/>
              <a:t>Restoration process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>
          <a:xfrm>
            <a:off x="323528" y="4515966"/>
            <a:ext cx="8640960" cy="504056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Combing yarn cords sewing into fibers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75606"/>
            <a:ext cx="4860540" cy="3240360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17" y="1274887"/>
            <a:ext cx="2160719" cy="3241079"/>
          </a:xfrm>
        </p:spPr>
      </p:pic>
      <p:sp>
        <p:nvSpPr>
          <p:cNvPr id="13" name="TextBox 12"/>
          <p:cNvSpPr txBox="1"/>
          <p:nvPr/>
        </p:nvSpPr>
        <p:spPr>
          <a:xfrm>
            <a:off x="7647538" y="1419622"/>
            <a:ext cx="15821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Manufacturing and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gluing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paper sleeve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6732240" y="1563638"/>
            <a:ext cx="1008112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647539" y="2674504"/>
            <a:ext cx="15523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book block</a:t>
            </a:r>
          </a:p>
          <a:p>
            <a:r>
              <a:rPr lang="en-US" sz="1400" dirty="0"/>
              <a:t>clamped down to</a:t>
            </a:r>
          </a:p>
          <a:p>
            <a:r>
              <a:rPr lang="en-US" sz="1400" dirty="0"/>
              <a:t>complete drying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771550"/>
            <a:ext cx="6349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Book block. The final stage: the formation of the "mushroom cap"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868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5184576" cy="421555"/>
          </a:xfrm>
        </p:spPr>
        <p:txBody>
          <a:bodyPr/>
          <a:lstStyle/>
          <a:p>
            <a:r>
              <a:rPr lang="en-US" dirty="0"/>
              <a:t>Restoration process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>
          <a:xfrm>
            <a:off x="323528" y="4443958"/>
            <a:ext cx="8640960" cy="504056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Vegetable tanned calfskin leather. </a:t>
            </a:r>
            <a:r>
              <a:rPr lang="en-US" sz="1600" dirty="0" smtClean="0">
                <a:solidFill>
                  <a:schemeClr val="tx1"/>
                </a:solidFill>
              </a:rPr>
              <a:t>                                                      Material</a:t>
            </a:r>
            <a:r>
              <a:rPr lang="en-US" sz="1600" dirty="0">
                <a:solidFill>
                  <a:schemeClr val="tx1"/>
                </a:solidFill>
              </a:rPr>
              <a:t>: aniline dye.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6055" y="1701175"/>
            <a:ext cx="3417502" cy="2278335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99793" y="1707655"/>
            <a:ext cx="3456385" cy="23042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6137" y="1707653"/>
            <a:ext cx="3456387" cy="23042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62190" y="762258"/>
            <a:ext cx="2839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Toning the new leather base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034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6192688" cy="421555"/>
          </a:xfrm>
        </p:spPr>
        <p:txBody>
          <a:bodyPr/>
          <a:lstStyle/>
          <a:p>
            <a:r>
              <a:rPr lang="en-US" dirty="0"/>
              <a:t>Restoration process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>
          <a:xfrm>
            <a:off x="323528" y="4511628"/>
            <a:ext cx="8640960" cy="504056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Production of new cardboard covers </a:t>
            </a:r>
            <a:r>
              <a:rPr lang="en-US" sz="1600" dirty="0" smtClean="0">
                <a:solidFill>
                  <a:schemeClr val="tx1"/>
                </a:solidFill>
              </a:rPr>
              <a:t>                                 Production </a:t>
            </a:r>
            <a:r>
              <a:rPr lang="en-US" sz="1600" dirty="0">
                <a:solidFill>
                  <a:schemeClr val="tx1"/>
                </a:solidFill>
              </a:rPr>
              <a:t>of leather corners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725" y="1275606"/>
            <a:ext cx="4320480" cy="324036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97474"/>
            <a:ext cx="4248472" cy="3218492"/>
          </a:xfrm>
        </p:spPr>
      </p:pic>
    </p:spTree>
    <p:extLst>
      <p:ext uri="{BB962C8B-B14F-4D97-AF65-F5344CB8AC3E}">
        <p14:creationId xmlns:p14="http://schemas.microsoft.com/office/powerpoint/2010/main" val="315674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7" y="267494"/>
            <a:ext cx="6476295" cy="421555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Историческая справка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D4DF-2351-4A60-A90B-60ED82532F73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                                   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Museum-archive of D.I. Mendeleev St. Petersburg State University</a:t>
            </a:r>
            <a:endParaRPr lang="nn-NO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9622"/>
            <a:ext cx="4536504" cy="30243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42308" y="1419622"/>
            <a:ext cx="291502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en-US" dirty="0"/>
              <a:t>Museum-archive of the great</a:t>
            </a:r>
          </a:p>
          <a:p>
            <a:pPr algn="ctr"/>
            <a:r>
              <a:rPr lang="en-US" dirty="0"/>
              <a:t>  Russian scientist</a:t>
            </a:r>
          </a:p>
          <a:p>
            <a:pPr algn="ctr"/>
            <a:r>
              <a:rPr lang="en-US" dirty="0"/>
              <a:t>Dmitri </a:t>
            </a:r>
            <a:r>
              <a:rPr lang="en-US" dirty="0" err="1"/>
              <a:t>Ivanovich</a:t>
            </a:r>
            <a:r>
              <a:rPr lang="en-US" dirty="0"/>
              <a:t> Mendeleev</a:t>
            </a:r>
          </a:p>
          <a:p>
            <a:pPr algn="ctr"/>
            <a:r>
              <a:rPr lang="en-US" dirty="0"/>
              <a:t>located in the main building</a:t>
            </a:r>
          </a:p>
          <a:p>
            <a:pPr algn="ctr"/>
            <a:r>
              <a:rPr lang="en-US" dirty="0"/>
              <a:t>twelve colleges</a:t>
            </a:r>
          </a:p>
          <a:p>
            <a:pPr algn="ctr"/>
            <a:r>
              <a:rPr lang="en-US" dirty="0"/>
              <a:t>  St. Petersburg</a:t>
            </a:r>
          </a:p>
          <a:p>
            <a:pPr algn="ctr"/>
            <a:r>
              <a:rPr lang="en-US" dirty="0"/>
              <a:t>state university.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537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7" y="915566"/>
            <a:ext cx="2987301" cy="199153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5827514" cy="421555"/>
          </a:xfrm>
        </p:spPr>
        <p:txBody>
          <a:bodyPr/>
          <a:lstStyle/>
          <a:p>
            <a:r>
              <a:rPr lang="en-US" dirty="0"/>
              <a:t>Restoration process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Cleaning a fragment of the old spine from traces of paper lag and glue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64" y="2326190"/>
            <a:ext cx="3024336" cy="2016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58" y="915566"/>
            <a:ext cx="5112568" cy="340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6192688" cy="421555"/>
          </a:xfrm>
        </p:spPr>
        <p:txBody>
          <a:bodyPr/>
          <a:lstStyle/>
          <a:p>
            <a:r>
              <a:rPr lang="en-US" dirty="0"/>
              <a:t>Restoration process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>
          <a:xfrm>
            <a:off x="107504" y="4299942"/>
            <a:ext cx="9036496" cy="504056"/>
          </a:xfrm>
        </p:spPr>
        <p:txBody>
          <a:bodyPr>
            <a:normAutofit fontScale="85000" lnSpcReduction="20000"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Marking bandages on a new </a:t>
            </a:r>
            <a:r>
              <a:rPr lang="en-US" sz="1600" dirty="0" smtClean="0">
                <a:solidFill>
                  <a:schemeClr val="tx1"/>
                </a:solidFill>
              </a:rPr>
              <a:t>lag                             Gluing </a:t>
            </a:r>
            <a:r>
              <a:rPr lang="en-US" sz="1600" dirty="0">
                <a:solidFill>
                  <a:schemeClr val="tx1"/>
                </a:solidFill>
              </a:rPr>
              <a:t>leather strips - </a:t>
            </a:r>
            <a:r>
              <a:rPr lang="en-US" sz="1600" dirty="0" smtClean="0">
                <a:solidFill>
                  <a:schemeClr val="tx1"/>
                </a:solidFill>
              </a:rPr>
              <a:t>                                    Oblique </a:t>
            </a:r>
            <a:r>
              <a:rPr lang="en-US" sz="1600" dirty="0">
                <a:solidFill>
                  <a:schemeClr val="tx1"/>
                </a:solidFill>
              </a:rPr>
              <a:t>cut edges</a:t>
            </a:r>
          </a:p>
          <a:p>
            <a:r>
              <a:rPr lang="en-US" sz="1600" dirty="0">
                <a:solidFill>
                  <a:schemeClr val="tx1"/>
                </a:solidFill>
              </a:rPr>
              <a:t>                                                                                                   binding bandages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792088"/>
            <a:ext cx="2242559" cy="3363838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23678"/>
            <a:ext cx="3348371" cy="223224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462" y="1923678"/>
            <a:ext cx="3348372" cy="22322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0076" y="1203598"/>
            <a:ext cx="5390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Imitation of "false" sewing bandages on a new lagging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525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75" y="1062205"/>
            <a:ext cx="2770559" cy="184703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7" y="267494"/>
            <a:ext cx="5876925" cy="421555"/>
          </a:xfrm>
        </p:spPr>
        <p:txBody>
          <a:bodyPr/>
          <a:lstStyle/>
          <a:p>
            <a:r>
              <a:rPr lang="en-US" dirty="0"/>
              <a:t>Restoration process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>
          <a:xfrm>
            <a:off x="284151" y="655653"/>
            <a:ext cx="8640960" cy="50405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Spine recovery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60" y="1082967"/>
            <a:ext cx="2340389" cy="35105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75" y="2715766"/>
            <a:ext cx="2783143" cy="1855429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flipH="1">
            <a:off x="1863346" y="1480499"/>
            <a:ext cx="1872208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44949" y="1146473"/>
            <a:ext cx="23695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1400" dirty="0"/>
              <a:t>The new leather base is lagged glued.</a:t>
            </a:r>
          </a:p>
          <a:p>
            <a:pPr algn="ctr"/>
            <a:r>
              <a:rPr lang="en-US" sz="1400" dirty="0"/>
              <a:t>We select "false" bandages</a:t>
            </a:r>
            <a:endParaRPr lang="en-US" sz="1400" dirty="0" smtClean="0"/>
          </a:p>
          <a:p>
            <a:pPr algn="ctr"/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3768608" y="3755236"/>
            <a:ext cx="1842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3</a:t>
            </a:r>
            <a:r>
              <a:rPr lang="ru-RU" sz="1400" dirty="0" smtClean="0"/>
              <a:t>. </a:t>
            </a:r>
            <a:r>
              <a:rPr lang="en-US" sz="1400" dirty="0"/>
              <a:t>Glue the old spine</a:t>
            </a:r>
          </a:p>
          <a:p>
            <a:pPr algn="ctr"/>
            <a:r>
              <a:rPr lang="en-US" sz="1400" dirty="0"/>
              <a:t>on a new leather base.</a:t>
            </a:r>
            <a:endParaRPr lang="ru-RU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3413469" y="2258485"/>
            <a:ext cx="266220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2</a:t>
            </a:r>
            <a:r>
              <a:rPr lang="ru-RU" sz="1400" dirty="0" smtClean="0"/>
              <a:t>. </a:t>
            </a:r>
            <a:r>
              <a:rPr lang="en-US" sz="1400" dirty="0"/>
              <a:t>We fix the adhesive with elastic</a:t>
            </a:r>
          </a:p>
          <a:p>
            <a:pPr algn="ctr"/>
            <a:r>
              <a:rPr lang="en-US" sz="1400" dirty="0"/>
              <a:t>rubber bandages.</a:t>
            </a:r>
          </a:p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We make a binding through</a:t>
            </a:r>
          </a:p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end hinges of covers.</a:t>
            </a:r>
          </a:p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select "ears"</a:t>
            </a:r>
            <a:endParaRPr lang="ru-RU" sz="14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5822091" y="2672556"/>
            <a:ext cx="1368152" cy="3054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18" idx="1"/>
          </p:cNvCxnSpPr>
          <p:nvPr/>
        </p:nvCxnSpPr>
        <p:spPr>
          <a:xfrm flipH="1" flipV="1">
            <a:off x="2555777" y="3755236"/>
            <a:ext cx="1212831" cy="2616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49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6768752" cy="421555"/>
          </a:xfrm>
        </p:spPr>
        <p:txBody>
          <a:bodyPr/>
          <a:lstStyle/>
          <a:p>
            <a:r>
              <a:rPr lang="en-US" dirty="0"/>
              <a:t>Restoration process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New corners </a:t>
            </a:r>
            <a:r>
              <a:rPr lang="en-US" sz="1600" dirty="0" smtClean="0">
                <a:solidFill>
                  <a:schemeClr val="tx1"/>
                </a:solidFill>
              </a:rPr>
              <a:t>                                         New </a:t>
            </a:r>
            <a:r>
              <a:rPr lang="en-US" sz="1600" dirty="0">
                <a:solidFill>
                  <a:schemeClr val="tx1"/>
                </a:solidFill>
              </a:rPr>
              <a:t>spine </a:t>
            </a:r>
            <a:r>
              <a:rPr lang="en-US" sz="1600" dirty="0" smtClean="0">
                <a:solidFill>
                  <a:schemeClr val="tx1"/>
                </a:solidFill>
              </a:rPr>
              <a:t>                                        Old </a:t>
            </a:r>
            <a:r>
              <a:rPr lang="en-US" sz="1600" dirty="0">
                <a:solidFill>
                  <a:schemeClr val="tx1"/>
                </a:solidFill>
              </a:rPr>
              <a:t>fragment on a new basis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12" y="1491630"/>
            <a:ext cx="2995543" cy="2970596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301" y="1491630"/>
            <a:ext cx="2888080" cy="29705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55" y="1495072"/>
            <a:ext cx="2834210" cy="29671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21301" y="884007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Binding assembly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860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9" y="1347614"/>
            <a:ext cx="4351626" cy="290108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5616624" cy="421555"/>
          </a:xfrm>
        </p:spPr>
        <p:txBody>
          <a:bodyPr/>
          <a:lstStyle/>
          <a:p>
            <a:r>
              <a:rPr lang="en-US" dirty="0"/>
              <a:t>Restoration process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741" y="1347614"/>
            <a:ext cx="4349911" cy="28999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4277273"/>
            <a:ext cx="9145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1. Bonding of the marbled paper </a:t>
            </a:r>
            <a:r>
              <a:rPr lang="en-US" sz="1400" dirty="0" smtClean="0"/>
              <a:t>                                                 2</a:t>
            </a:r>
            <a:r>
              <a:rPr lang="en-US" sz="1400" dirty="0"/>
              <a:t>. Cords glued on the inside to the lids</a:t>
            </a:r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3131840" y="874916"/>
            <a:ext cx="243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Marble paper and cords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812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9622"/>
            <a:ext cx="4320480" cy="288032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6984776" cy="421555"/>
          </a:xfrm>
        </p:spPr>
        <p:txBody>
          <a:bodyPr/>
          <a:lstStyle/>
          <a:p>
            <a:r>
              <a:rPr lang="en-US" dirty="0"/>
              <a:t>Restoration process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>
          <a:xfrm>
            <a:off x="323528" y="4443958"/>
            <a:ext cx="8640960" cy="504056"/>
          </a:xfrm>
        </p:spPr>
        <p:txBody>
          <a:bodyPr>
            <a:normAutofit fontScale="85000" lnSpcReduction="20000"/>
          </a:bodyPr>
          <a:lstStyle/>
          <a:p>
            <a:endParaRPr lang="ru-RU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Materials: flour glue, cloth, Japanese paper, small weight.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9622"/>
            <a:ext cx="4320480" cy="2880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7029" y="838131"/>
            <a:ext cx="8132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Strengthening gaps on endpapers.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285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5400600" cy="421555"/>
          </a:xfrm>
        </p:spPr>
        <p:txBody>
          <a:bodyPr/>
          <a:lstStyle/>
          <a:p>
            <a:r>
              <a:rPr lang="en-US" dirty="0"/>
              <a:t>Restoration process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>
          <a:xfrm>
            <a:off x="334379" y="4412150"/>
            <a:ext cx="8640960" cy="50405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Upper binding </a:t>
            </a:r>
            <a:r>
              <a:rPr lang="en-US" dirty="0" smtClean="0">
                <a:solidFill>
                  <a:schemeClr val="tx1"/>
                </a:solidFill>
              </a:rPr>
              <a:t>cover                                                    </a:t>
            </a:r>
            <a:r>
              <a:rPr lang="en-US" dirty="0">
                <a:solidFill>
                  <a:schemeClr val="tx1"/>
                </a:solidFill>
              </a:rPr>
              <a:t>Lower binding cover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9582"/>
            <a:ext cx="4464496" cy="3348372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59" y="1059581"/>
            <a:ext cx="4470092" cy="33525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91880" y="726232"/>
            <a:ext cx="1820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Pasting bookends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017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915566"/>
            <a:ext cx="5004557" cy="333637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6696744" cy="421555"/>
          </a:xfrm>
        </p:spPr>
        <p:txBody>
          <a:bodyPr/>
          <a:lstStyle/>
          <a:p>
            <a:r>
              <a:rPr lang="en-US" dirty="0"/>
              <a:t>Restoration process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24128" y="1279881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Marble tinting</a:t>
            </a:r>
          </a:p>
          <a:p>
            <a:r>
              <a:rPr lang="en-US" sz="1400" dirty="0"/>
              <a:t>paper on the ends of the lids</a:t>
            </a:r>
            <a:endParaRPr lang="ru-RU" sz="1400" dirty="0" smtClean="0"/>
          </a:p>
        </p:txBody>
      </p:sp>
      <p:cxnSp>
        <p:nvCxnSpPr>
          <p:cNvPr id="8" name="Прямая со стрелкой 7"/>
          <p:cNvCxnSpPr>
            <a:stCxn id="7" idx="1"/>
          </p:cNvCxnSpPr>
          <p:nvPr/>
        </p:nvCxnSpPr>
        <p:spPr>
          <a:xfrm flipH="1">
            <a:off x="4644008" y="1541491"/>
            <a:ext cx="1080120" cy="1471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24128" y="2283718"/>
            <a:ext cx="20620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Reinforcing the front</a:t>
            </a:r>
          </a:p>
          <a:p>
            <a:r>
              <a:rPr lang="en-US" sz="1400" dirty="0"/>
              <a:t>  marble paper (</a:t>
            </a:r>
            <a:r>
              <a:rPr lang="en-US" sz="1400" dirty="0" err="1"/>
              <a:t>PVButyral</a:t>
            </a:r>
            <a:endParaRPr lang="en-US" sz="1400" dirty="0"/>
          </a:p>
          <a:p>
            <a:r>
              <a:rPr lang="en-US" sz="1400" dirty="0"/>
              <a:t>    5% alcohol solution)</a:t>
            </a:r>
            <a:endParaRPr lang="ru-RU" sz="1400" dirty="0"/>
          </a:p>
        </p:txBody>
      </p:sp>
      <p:cxnSp>
        <p:nvCxnSpPr>
          <p:cNvPr id="13" name="Прямая со стрелкой 12"/>
          <p:cNvCxnSpPr>
            <a:stCxn id="11" idx="1"/>
          </p:cNvCxnSpPr>
          <p:nvPr/>
        </p:nvCxnSpPr>
        <p:spPr>
          <a:xfrm flipH="1" flipV="1">
            <a:off x="2915816" y="1923678"/>
            <a:ext cx="2808312" cy="7293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68144" y="3435846"/>
            <a:ext cx="24306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Processing of leather elements</a:t>
            </a:r>
          </a:p>
          <a:p>
            <a:r>
              <a:rPr lang="en-US" sz="1400" dirty="0"/>
              <a:t>lanolin-based impregnation</a:t>
            </a:r>
          </a:p>
          <a:p>
            <a:r>
              <a:rPr lang="en-US" sz="1400" dirty="0"/>
              <a:t>and wax</a:t>
            </a:r>
            <a:endParaRPr lang="ru-RU" sz="1400" dirty="0"/>
          </a:p>
        </p:txBody>
      </p:sp>
      <p:cxnSp>
        <p:nvCxnSpPr>
          <p:cNvPr id="16" name="Прямая со стрелкой 15"/>
          <p:cNvCxnSpPr>
            <a:stCxn id="14" idx="1"/>
          </p:cNvCxnSpPr>
          <p:nvPr/>
        </p:nvCxnSpPr>
        <p:spPr>
          <a:xfrm flipH="1" flipV="1">
            <a:off x="5184068" y="2715766"/>
            <a:ext cx="684076" cy="10894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78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7344816" cy="421555"/>
          </a:xfrm>
        </p:spPr>
        <p:txBody>
          <a:bodyPr/>
          <a:lstStyle/>
          <a:p>
            <a:r>
              <a:rPr lang="en-US" dirty="0"/>
              <a:t>The result of restoration activities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>
          <a:xfrm>
            <a:off x="179512" y="4316113"/>
            <a:ext cx="8784976" cy="504056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Before restoration </a:t>
            </a:r>
            <a:r>
              <a:rPr lang="en-US" sz="1600" dirty="0" smtClean="0">
                <a:solidFill>
                  <a:schemeClr val="tx1"/>
                </a:solidFill>
              </a:rPr>
              <a:t>                                      After </a:t>
            </a:r>
            <a:r>
              <a:rPr lang="en-US" sz="1600" dirty="0">
                <a:solidFill>
                  <a:schemeClr val="tx1"/>
                </a:solidFill>
              </a:rPr>
              <a:t>restoration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3065973"/>
            <a:ext cx="84627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                                        </a:t>
            </a:r>
          </a:p>
          <a:p>
            <a:endParaRPr lang="ru-RU" sz="1400" dirty="0"/>
          </a:p>
          <a:p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372200" y="849982"/>
            <a:ext cx="28803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D.M. 316</a:t>
            </a:r>
          </a:p>
          <a:p>
            <a:endParaRPr lang="en-US" dirty="0"/>
          </a:p>
          <a:p>
            <a:r>
              <a:rPr lang="en-US" dirty="0"/>
              <a:t>1.Repaired sewing cords;</a:t>
            </a:r>
          </a:p>
          <a:p>
            <a:r>
              <a:rPr lang="en-US" dirty="0"/>
              <a:t>2. Notebooks are filed,</a:t>
            </a:r>
          </a:p>
          <a:p>
            <a:r>
              <a:rPr lang="en-US" dirty="0"/>
              <a:t>formed, fortified</a:t>
            </a:r>
          </a:p>
          <a:p>
            <a:r>
              <a:rPr lang="en-US" dirty="0"/>
              <a:t>book block;</a:t>
            </a:r>
          </a:p>
          <a:p>
            <a:r>
              <a:rPr lang="en-US" dirty="0"/>
              <a:t>3. Made new carton</a:t>
            </a:r>
          </a:p>
          <a:p>
            <a:r>
              <a:rPr lang="en-US" dirty="0"/>
              <a:t>Covers;</a:t>
            </a:r>
          </a:p>
          <a:p>
            <a:r>
              <a:rPr lang="en-US" dirty="0"/>
              <a:t>4. New corners were made and</a:t>
            </a:r>
          </a:p>
          <a:p>
            <a:r>
              <a:rPr lang="en-US" dirty="0"/>
              <a:t>a new spine for the old base;</a:t>
            </a:r>
          </a:p>
          <a:p>
            <a:r>
              <a:rPr lang="en-US" dirty="0"/>
              <a:t>5.Reinforced marble paper.</a:t>
            </a:r>
            <a:endParaRPr lang="ru-RU" sz="1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273" y="931563"/>
            <a:ext cx="3240360" cy="3384842"/>
          </a:xfrm>
          <a:prstGeom prst="rect">
            <a:avLst/>
          </a:prstGeom>
        </p:spPr>
      </p:pic>
      <p:pic>
        <p:nvPicPr>
          <p:cNvPr id="14" name="Объект 1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15101"/>
            <a:ext cx="3241882" cy="3384842"/>
          </a:xfrm>
        </p:spPr>
      </p:pic>
    </p:spTree>
    <p:extLst>
      <p:ext uri="{BB962C8B-B14F-4D97-AF65-F5344CB8AC3E}">
        <p14:creationId xmlns:p14="http://schemas.microsoft.com/office/powerpoint/2010/main" val="328283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6984776" cy="421555"/>
          </a:xfrm>
        </p:spPr>
        <p:txBody>
          <a:bodyPr/>
          <a:lstStyle/>
          <a:p>
            <a:r>
              <a:rPr lang="en-US" dirty="0"/>
              <a:t>The result of restoration activities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Before restoration </a:t>
            </a:r>
            <a:r>
              <a:rPr lang="en-US" sz="1600" dirty="0" smtClean="0">
                <a:solidFill>
                  <a:schemeClr val="tx1"/>
                </a:solidFill>
              </a:rPr>
              <a:t>                                   After </a:t>
            </a:r>
            <a:r>
              <a:rPr lang="en-US" sz="1600" dirty="0">
                <a:solidFill>
                  <a:schemeClr val="tx1"/>
                </a:solidFill>
              </a:rPr>
              <a:t>restoration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1" y="843558"/>
            <a:ext cx="3504765" cy="3456384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43559"/>
            <a:ext cx="3350091" cy="3469518"/>
          </a:xfrm>
        </p:spPr>
      </p:pic>
      <p:sp>
        <p:nvSpPr>
          <p:cNvPr id="8" name="TextBox 7"/>
          <p:cNvSpPr txBox="1"/>
          <p:nvPr/>
        </p:nvSpPr>
        <p:spPr>
          <a:xfrm>
            <a:off x="6948265" y="1059582"/>
            <a:ext cx="21957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D.M. 243</a:t>
            </a:r>
          </a:p>
          <a:p>
            <a:r>
              <a:rPr lang="en-US" dirty="0"/>
              <a:t>1.Repaired sewing cords;</a:t>
            </a:r>
          </a:p>
          <a:p>
            <a:r>
              <a:rPr lang="en-US" dirty="0"/>
              <a:t>2. Notebooks are filed,</a:t>
            </a:r>
          </a:p>
          <a:p>
            <a:r>
              <a:rPr lang="en-US" dirty="0"/>
              <a:t>formed, fortified</a:t>
            </a:r>
          </a:p>
          <a:p>
            <a:r>
              <a:rPr lang="en-US" dirty="0"/>
              <a:t>book block;</a:t>
            </a:r>
          </a:p>
          <a:p>
            <a:r>
              <a:rPr lang="en-US" dirty="0"/>
              <a:t>3. Made new</a:t>
            </a:r>
          </a:p>
          <a:p>
            <a:r>
              <a:rPr lang="en-US" dirty="0"/>
              <a:t>cardboard covers;</a:t>
            </a:r>
          </a:p>
          <a:p>
            <a:r>
              <a:rPr lang="en-US" dirty="0"/>
              <a:t>4. Made new corners and a new spine</a:t>
            </a:r>
          </a:p>
          <a:p>
            <a:r>
              <a:rPr lang="en-US" dirty="0"/>
              <a:t>for the old base;</a:t>
            </a:r>
          </a:p>
          <a:p>
            <a:r>
              <a:rPr lang="en-US" dirty="0"/>
              <a:t>5.Refurbished</a:t>
            </a:r>
          </a:p>
          <a:p>
            <a:r>
              <a:rPr lang="en-US" dirty="0"/>
              <a:t>marble paper.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324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Историческая справка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D4DF-2351-4A60-A90B-60ED82532F73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In the office</a:t>
            </a:r>
          </a:p>
          <a:p>
            <a:pPr algn="r"/>
            <a:r>
              <a:rPr lang="en-US" dirty="0">
                <a:solidFill>
                  <a:schemeClr val="tx1"/>
                </a:solidFill>
              </a:rPr>
              <a:t>  collected an extensive library.</a:t>
            </a:r>
          </a:p>
          <a:p>
            <a:pPr algn="r"/>
            <a:r>
              <a:rPr lang="en-US" dirty="0">
                <a:solidFill>
                  <a:schemeClr val="tx1"/>
                </a:solidFill>
              </a:rPr>
              <a:t>The bulk of the books</a:t>
            </a:r>
          </a:p>
          <a:p>
            <a:pPr algn="r"/>
            <a:r>
              <a:rPr lang="en-US" dirty="0">
                <a:solidFill>
                  <a:schemeClr val="tx1"/>
                </a:solidFill>
              </a:rPr>
              <a:t>received in the 80-90s of the 19th century.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Museum-archive of D.I. Mendeleev St. Petersburg State University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87" y="1425022"/>
            <a:ext cx="4528045" cy="3013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6056" y="3238560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 present, the total number of books, brochures and individual prints reaches</a:t>
            </a:r>
          </a:p>
          <a:p>
            <a:pPr algn="ctr"/>
            <a:r>
              <a:rPr lang="en-US" dirty="0"/>
              <a:t>16,000 units</a:t>
            </a:r>
            <a:r>
              <a:rPr lang="ru-RU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6768752" cy="421555"/>
          </a:xfrm>
        </p:spPr>
        <p:txBody>
          <a:bodyPr/>
          <a:lstStyle/>
          <a:p>
            <a:r>
              <a:rPr lang="en-US" dirty="0"/>
              <a:t>The result of restoration activities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Before </a:t>
            </a:r>
            <a:r>
              <a:rPr lang="en-US" sz="1600" dirty="0" smtClean="0">
                <a:solidFill>
                  <a:schemeClr val="tx1"/>
                </a:solidFill>
              </a:rPr>
              <a:t>restoration                         </a:t>
            </a:r>
            <a:r>
              <a:rPr lang="en-US" sz="1600" dirty="0">
                <a:solidFill>
                  <a:schemeClr val="tx1"/>
                </a:solidFill>
              </a:rPr>
              <a:t>After restoration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855199"/>
            <a:ext cx="2304256" cy="3456383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26" y="843559"/>
            <a:ext cx="2325366" cy="3488049"/>
          </a:xfrm>
        </p:spPr>
      </p:pic>
      <p:sp>
        <p:nvSpPr>
          <p:cNvPr id="10" name="TextBox 9"/>
          <p:cNvSpPr txBox="1"/>
          <p:nvPr/>
        </p:nvSpPr>
        <p:spPr>
          <a:xfrm>
            <a:off x="5364088" y="1203598"/>
            <a:ext cx="311085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D.M. 383</a:t>
            </a:r>
          </a:p>
          <a:p>
            <a:endParaRPr lang="en-US" dirty="0"/>
          </a:p>
          <a:p>
            <a:r>
              <a:rPr lang="en-US" dirty="0"/>
              <a:t>1.Repaired sewing cords;</a:t>
            </a:r>
          </a:p>
          <a:p>
            <a:r>
              <a:rPr lang="en-US" dirty="0"/>
              <a:t>2. Notebooks are filed,</a:t>
            </a:r>
          </a:p>
          <a:p>
            <a:r>
              <a:rPr lang="en-US" dirty="0"/>
              <a:t>formed, fortified</a:t>
            </a:r>
          </a:p>
          <a:p>
            <a:r>
              <a:rPr lang="en-US" dirty="0"/>
              <a:t>book block;</a:t>
            </a:r>
          </a:p>
          <a:p>
            <a:r>
              <a:rPr lang="en-US" dirty="0"/>
              <a:t>3. Made new carton</a:t>
            </a:r>
          </a:p>
          <a:p>
            <a:r>
              <a:rPr lang="en-US" dirty="0"/>
              <a:t>Covers;</a:t>
            </a:r>
          </a:p>
          <a:p>
            <a:r>
              <a:rPr lang="en-US" dirty="0"/>
              <a:t>4. New corners were made and</a:t>
            </a:r>
          </a:p>
          <a:p>
            <a:r>
              <a:rPr lang="en-US" dirty="0"/>
              <a:t>a new spine for the old base;</a:t>
            </a:r>
          </a:p>
          <a:p>
            <a:r>
              <a:rPr lang="en-US" dirty="0"/>
              <a:t>5. Restored marble paper.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903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7272808" cy="421555"/>
          </a:xfrm>
        </p:spPr>
        <p:txBody>
          <a:bodyPr/>
          <a:lstStyle/>
          <a:p>
            <a:r>
              <a:rPr lang="en-US" dirty="0"/>
              <a:t>The result of restoration activities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886204"/>
            <a:ext cx="4798814" cy="3220534"/>
          </a:xfrm>
          <a:prstGeom prst="rect">
            <a:avLst/>
          </a:prstGeom>
        </p:spPr>
      </p:pic>
      <p:pic>
        <p:nvPicPr>
          <p:cNvPr id="15" name="Объект 1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86204"/>
            <a:ext cx="4896544" cy="3200945"/>
          </a:xfrm>
        </p:spPr>
      </p:pic>
      <p:sp>
        <p:nvSpPr>
          <p:cNvPr id="17" name="Подзаголовок 16"/>
          <p:cNvSpPr>
            <a:spLocks noGrp="1"/>
          </p:cNvSpPr>
          <p:nvPr>
            <p:ph type="subTitle" idx="13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D.M. 333 Before restoration </a:t>
            </a:r>
            <a:r>
              <a:rPr lang="ru-RU" sz="1600" dirty="0" smtClean="0">
                <a:solidFill>
                  <a:schemeClr val="tx1"/>
                </a:solidFill>
              </a:rPr>
              <a:t>                                                        </a:t>
            </a:r>
            <a:r>
              <a:rPr lang="en-US" sz="1600" dirty="0" smtClean="0">
                <a:solidFill>
                  <a:schemeClr val="tx1"/>
                </a:solidFill>
              </a:rPr>
              <a:t>After </a:t>
            </a:r>
            <a:r>
              <a:rPr lang="en-US" sz="1600" dirty="0">
                <a:solidFill>
                  <a:schemeClr val="tx1"/>
                </a:solidFill>
              </a:rPr>
              <a:t>restoration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70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7494"/>
            <a:ext cx="6696744" cy="421555"/>
          </a:xfrm>
        </p:spPr>
        <p:txBody>
          <a:bodyPr/>
          <a:lstStyle/>
          <a:p>
            <a:r>
              <a:rPr lang="en-US" dirty="0"/>
              <a:t>The result of restoration activities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>
          <a:xfrm>
            <a:off x="205783" y="4592910"/>
            <a:ext cx="8640960" cy="504056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D.M. 241 Before and after restoration ("head") </a:t>
            </a:r>
            <a:r>
              <a:rPr lang="ru-RU" sz="1600" dirty="0" smtClean="0">
                <a:solidFill>
                  <a:schemeClr val="tx1"/>
                </a:solidFill>
              </a:rPr>
              <a:t>                          </a:t>
            </a:r>
            <a:r>
              <a:rPr lang="en-US" sz="1600" dirty="0" smtClean="0">
                <a:solidFill>
                  <a:schemeClr val="tx1"/>
                </a:solidFill>
              </a:rPr>
              <a:t>Before </a:t>
            </a:r>
            <a:r>
              <a:rPr lang="en-US" sz="1600" dirty="0">
                <a:solidFill>
                  <a:schemeClr val="tx1"/>
                </a:solidFill>
              </a:rPr>
              <a:t>and after restoration ("tail")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79620"/>
            <a:ext cx="2123728" cy="3813290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776486"/>
            <a:ext cx="1702968" cy="38164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28" y="771550"/>
            <a:ext cx="1875771" cy="38068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857" y="776486"/>
            <a:ext cx="1716836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6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23528" y="1131590"/>
            <a:ext cx="8568952" cy="1368152"/>
          </a:xfrm>
        </p:spPr>
        <p:txBody>
          <a:bodyPr>
            <a:noAutofit/>
          </a:bodyPr>
          <a:lstStyle/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the restoration of semi-leather bindings from the collection of the D.I. Mendeleev</a:t>
            </a:r>
          </a:p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 alternative technique was used to restore the basic functions of the binding</a:t>
            </a:r>
          </a:p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accepted in many restoration centers, laboratories and libraries in Russia.</a:t>
            </a:r>
          </a:p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Reversible adhesives were used: flour and animal origin, neutral cardboard,</a:t>
            </a:r>
          </a:p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vegetable tanned calfskin, linen, aniline dyes.</a:t>
            </a:r>
          </a:p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binding has gained strength and high performance characteristics.</a:t>
            </a:r>
          </a:p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 this makes it possible to use bindings in the museum exposition and</a:t>
            </a:r>
          </a:p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scientific works.</a:t>
            </a:r>
            <a:endParaRPr lang="ru-RU" sz="1400" b="1" dirty="0" smtClean="0"/>
          </a:p>
          <a:p>
            <a:endParaRPr lang="ru-RU" sz="1400" b="1" dirty="0" smtClean="0"/>
          </a:p>
          <a:p>
            <a:endParaRPr lang="ru-RU" sz="1400" b="1" dirty="0" smtClean="0"/>
          </a:p>
          <a:p>
            <a:r>
              <a:rPr lang="ru-RU" sz="1400" b="1" dirty="0" smtClean="0"/>
              <a:t> </a:t>
            </a:r>
            <a:endParaRPr lang="ru-RU" sz="14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23478"/>
            <a:ext cx="3610744" cy="421555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en-US" dirty="0"/>
              <a:t>Conclusion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3939902"/>
            <a:ext cx="50943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Photo</a:t>
            </a:r>
            <a:r>
              <a:rPr lang="ru-RU" sz="800" dirty="0" smtClean="0"/>
              <a:t>: 1.2; </a:t>
            </a:r>
            <a:r>
              <a:rPr lang="en-US" sz="800" dirty="0" smtClean="0"/>
              <a:t>https</a:t>
            </a:r>
            <a:r>
              <a:rPr lang="en-US" sz="800" dirty="0"/>
              <a:t>://spbu.ru/news-events/krupnym-planom/muzey-arhiv-d-i-mendeleeva-spbgu-svyaz-vremen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52444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568952" cy="421555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en-US" sz="2400" dirty="0"/>
              <a:t>The result of the inspection of the condition of the bindings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D4DF-2351-4A60-A90B-60ED82532F73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Damage </a:t>
            </a:r>
            <a:r>
              <a:rPr lang="en-US" dirty="0"/>
              <a:t>form </a:t>
            </a:r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759310996"/>
              </p:ext>
            </p:extLst>
          </p:nvPr>
        </p:nvGraphicFramePr>
        <p:xfrm>
          <a:off x="1115616" y="1347614"/>
          <a:ext cx="7200800" cy="3184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419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7200800" cy="421555"/>
          </a:xfrm>
        </p:spPr>
        <p:txBody>
          <a:bodyPr/>
          <a:lstStyle/>
          <a:p>
            <a:r>
              <a:rPr lang="en-US" dirty="0"/>
              <a:t>State of </a:t>
            </a:r>
            <a:r>
              <a:rPr lang="en-US" dirty="0" smtClean="0"/>
              <a:t>the</a:t>
            </a:r>
            <a:r>
              <a:rPr lang="ru-RU" dirty="0" smtClean="0"/>
              <a:t> </a:t>
            </a:r>
            <a:r>
              <a:rPr lang="en-US" dirty="0" smtClean="0"/>
              <a:t>binding </a:t>
            </a:r>
            <a:r>
              <a:rPr lang="en-US" dirty="0"/>
              <a:t>before restoration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D4DF-2351-4A60-A90B-60ED82532F73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Convolute</a:t>
            </a:r>
            <a:r>
              <a:rPr lang="ru-RU" dirty="0" smtClean="0"/>
              <a:t>:</a:t>
            </a:r>
          </a:p>
          <a:p>
            <a:r>
              <a:rPr lang="ru-RU" dirty="0" smtClean="0"/>
              <a:t> </a:t>
            </a:r>
            <a:r>
              <a:rPr lang="ru-RU" dirty="0" err="1"/>
              <a:t>Баконъ</a:t>
            </a:r>
            <a:r>
              <a:rPr lang="ru-RU" dirty="0"/>
              <a:t>, </a:t>
            </a:r>
            <a:r>
              <a:rPr lang="ru-RU" dirty="0" err="1"/>
              <a:t>Баконъ</a:t>
            </a:r>
            <a:r>
              <a:rPr lang="ru-RU" dirty="0"/>
              <a:t>. </a:t>
            </a:r>
            <a:r>
              <a:rPr lang="ru-RU" dirty="0" err="1"/>
              <a:t>Собранiе</a:t>
            </a:r>
            <a:r>
              <a:rPr lang="ru-RU" dirty="0"/>
              <a:t> </a:t>
            </a:r>
            <a:r>
              <a:rPr lang="ru-RU" dirty="0" err="1"/>
              <a:t>сочинiй</a:t>
            </a:r>
            <a:endParaRPr lang="ru-RU" dirty="0"/>
          </a:p>
          <a:p>
            <a:r>
              <a:rPr lang="ru-RU" dirty="0"/>
              <a:t>1874, </a:t>
            </a:r>
            <a:r>
              <a:rPr lang="ru-RU" dirty="0" smtClean="0"/>
              <a:t>316 </a:t>
            </a:r>
            <a:r>
              <a:rPr lang="ru-RU" dirty="0"/>
              <a:t>Д.М. 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en-US" dirty="0"/>
              <a:t>Date of execution: </a:t>
            </a:r>
          </a:p>
          <a:p>
            <a:r>
              <a:rPr lang="en-US" dirty="0"/>
              <a:t> </a:t>
            </a:r>
            <a:r>
              <a:rPr lang="en-US" dirty="0" smtClean="0"/>
              <a:t>end </a:t>
            </a:r>
            <a:r>
              <a:rPr lang="en-US" dirty="0"/>
              <a:t>of the 19th century. </a:t>
            </a:r>
            <a:r>
              <a:rPr lang="ru-RU" dirty="0" smtClean="0"/>
              <a:t>1874</a:t>
            </a:r>
            <a:endParaRPr lang="ru-RU" dirty="0"/>
          </a:p>
          <a:p>
            <a:r>
              <a:rPr lang="en-US" dirty="0"/>
              <a:t>Inventory </a:t>
            </a:r>
            <a:r>
              <a:rPr lang="en-US" dirty="0" smtClean="0"/>
              <a:t>number:</a:t>
            </a:r>
            <a:r>
              <a:rPr lang="ru-RU" dirty="0" smtClean="0"/>
              <a:t> ММ </a:t>
            </a:r>
            <a:r>
              <a:rPr lang="ru-RU" dirty="0"/>
              <a:t>ВХ ЭФЗК 2607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1.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the sewing cords are torn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200944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56651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7200800" cy="421555"/>
          </a:xfrm>
        </p:spPr>
        <p:txBody>
          <a:bodyPr/>
          <a:lstStyle/>
          <a:p>
            <a:r>
              <a:rPr lang="en-US" dirty="0"/>
              <a:t>State of the </a:t>
            </a:r>
            <a:r>
              <a:rPr lang="en-US" dirty="0" smtClean="0"/>
              <a:t>binding </a:t>
            </a:r>
            <a:r>
              <a:rPr lang="en-US" dirty="0"/>
              <a:t>before restoration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D4DF-2351-4A60-A90B-60ED82532F73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Convolute</a:t>
            </a:r>
            <a:r>
              <a:rPr lang="ru-RU" dirty="0" smtClean="0"/>
              <a:t>: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 err="1"/>
              <a:t>G.Herrm.Oelsner</a:t>
            </a:r>
            <a:r>
              <a:rPr lang="ru-RU" dirty="0"/>
              <a:t>. </a:t>
            </a:r>
            <a:r>
              <a:rPr lang="ru-RU" dirty="0" err="1"/>
              <a:t>Доливо</a:t>
            </a:r>
            <a:r>
              <a:rPr lang="ru-RU" dirty="0"/>
              <a:t>-Добровольская </a:t>
            </a:r>
          </a:p>
          <a:p>
            <a:r>
              <a:rPr lang="ru-RU" dirty="0"/>
              <a:t>В.А., </a:t>
            </a:r>
            <a:r>
              <a:rPr lang="ru-RU" dirty="0" err="1"/>
              <a:t>Забудский</a:t>
            </a:r>
            <a:r>
              <a:rPr lang="ru-RU" dirty="0"/>
              <a:t> Н. 1892 </a:t>
            </a:r>
            <a:r>
              <a:rPr lang="ru-RU" dirty="0" err="1"/>
              <a:t>Технологiя</a:t>
            </a:r>
            <a:r>
              <a:rPr lang="ru-RU" dirty="0"/>
              <a:t> Баллистика Удобрения 333 Д.И</a:t>
            </a:r>
            <a:r>
              <a:rPr lang="ru-RU" dirty="0" smtClean="0"/>
              <a:t>, </a:t>
            </a:r>
            <a:endParaRPr lang="en-US" dirty="0" smtClean="0"/>
          </a:p>
          <a:p>
            <a:r>
              <a:rPr lang="en-US" dirty="0" smtClean="0"/>
              <a:t>Date </a:t>
            </a:r>
            <a:r>
              <a:rPr lang="en-US" dirty="0"/>
              <a:t>of execution: </a:t>
            </a:r>
          </a:p>
          <a:p>
            <a:r>
              <a:rPr lang="en-US" dirty="0"/>
              <a:t> </a:t>
            </a:r>
            <a:r>
              <a:rPr lang="en-US" dirty="0" smtClean="0"/>
              <a:t>end </a:t>
            </a:r>
            <a:r>
              <a:rPr lang="en-US" dirty="0"/>
              <a:t>of the 19th century. </a:t>
            </a:r>
            <a:r>
              <a:rPr lang="ru-RU" dirty="0" smtClean="0"/>
              <a:t>1890-1892</a:t>
            </a:r>
            <a:endParaRPr lang="en-US" dirty="0" smtClean="0"/>
          </a:p>
          <a:p>
            <a:r>
              <a:rPr lang="en-US" dirty="0"/>
              <a:t>Inventory number</a:t>
            </a:r>
            <a:r>
              <a:rPr lang="en-US" dirty="0" smtClean="0"/>
              <a:t>: </a:t>
            </a:r>
            <a:r>
              <a:rPr lang="ru-RU" dirty="0"/>
              <a:t>ММ ВХ ЭФЗК </a:t>
            </a:r>
            <a:r>
              <a:rPr lang="ru-RU" dirty="0" smtClean="0"/>
              <a:t>1665</a:t>
            </a:r>
          </a:p>
          <a:p>
            <a:endParaRPr lang="ru-RU" dirty="0"/>
          </a:p>
          <a:p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ru-RU" dirty="0" smtClean="0">
                <a:solidFill>
                  <a:srgbClr val="FF0000"/>
                </a:solidFill>
              </a:rPr>
              <a:t>. </a:t>
            </a:r>
            <a:r>
              <a:rPr lang="en-US" dirty="0">
                <a:solidFill>
                  <a:srgbClr val="FF0000"/>
                </a:solidFill>
              </a:rPr>
              <a:t>the leather spine is torn off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" y="1369218"/>
            <a:ext cx="4288073" cy="2858715"/>
          </a:xfrm>
        </p:spPr>
      </p:pic>
    </p:spTree>
    <p:extLst>
      <p:ext uri="{BB962C8B-B14F-4D97-AF65-F5344CB8AC3E}">
        <p14:creationId xmlns:p14="http://schemas.microsoft.com/office/powerpoint/2010/main" val="167152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7272808" cy="421555"/>
          </a:xfrm>
        </p:spPr>
        <p:txBody>
          <a:bodyPr/>
          <a:lstStyle/>
          <a:p>
            <a:r>
              <a:rPr lang="en-US" dirty="0"/>
              <a:t>State of </a:t>
            </a:r>
            <a:r>
              <a:rPr lang="en-US" dirty="0" smtClean="0"/>
              <a:t>the binding </a:t>
            </a:r>
            <a:r>
              <a:rPr lang="en-US" dirty="0"/>
              <a:t>before restoration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D4DF-2351-4A60-A90B-60ED82532F73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" y="1200944"/>
            <a:ext cx="4324019" cy="3243014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Convolute</a:t>
            </a:r>
            <a:r>
              <a:rPr lang="ru-RU" dirty="0" smtClean="0"/>
              <a:t>:</a:t>
            </a:r>
          </a:p>
          <a:p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Алексеев В.,</a:t>
            </a:r>
            <a:r>
              <a:rPr lang="ru-RU" dirty="0" err="1"/>
              <a:t>Забудский</a:t>
            </a:r>
            <a:r>
              <a:rPr lang="ru-RU" dirty="0"/>
              <a:t> А.,</a:t>
            </a:r>
            <a:r>
              <a:rPr lang="ru-RU" dirty="0" err="1"/>
              <a:t>Frenkel</a:t>
            </a:r>
            <a:r>
              <a:rPr lang="ru-RU" dirty="0"/>
              <a:t> M. </a:t>
            </a:r>
            <a:r>
              <a:rPr lang="ru-RU" dirty="0" smtClean="0"/>
              <a:t>         </a:t>
            </a:r>
            <a:r>
              <a:rPr lang="ru-RU" dirty="0" err="1" smtClean="0"/>
              <a:t>Алексеевъ</a:t>
            </a:r>
            <a:r>
              <a:rPr lang="ru-RU" dirty="0"/>
              <a:t>, </a:t>
            </a:r>
            <a:r>
              <a:rPr lang="ru-RU" dirty="0" err="1"/>
              <a:t>Калкутскиiй</a:t>
            </a:r>
            <a:r>
              <a:rPr lang="ru-RU" dirty="0"/>
              <a:t>, Петрушевский и др. 1890. </a:t>
            </a:r>
            <a:r>
              <a:rPr lang="ru-RU" dirty="0" smtClean="0"/>
              <a:t> 241 </a:t>
            </a:r>
            <a:r>
              <a:rPr lang="ru-RU" dirty="0"/>
              <a:t>Д.М. </a:t>
            </a:r>
          </a:p>
          <a:p>
            <a:r>
              <a:rPr lang="en-US" dirty="0"/>
              <a:t>Date of execution: </a:t>
            </a:r>
          </a:p>
          <a:p>
            <a:r>
              <a:rPr lang="en-US" dirty="0"/>
              <a:t> </a:t>
            </a:r>
            <a:r>
              <a:rPr lang="en-US" dirty="0" smtClean="0"/>
              <a:t>end </a:t>
            </a:r>
            <a:r>
              <a:rPr lang="en-US" dirty="0"/>
              <a:t>of the 19th century. </a:t>
            </a:r>
            <a:r>
              <a:rPr lang="ru-RU" dirty="0" smtClean="0"/>
              <a:t>1886-1890 </a:t>
            </a:r>
          </a:p>
          <a:p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en-US" dirty="0"/>
              <a:t>Inventory number: </a:t>
            </a:r>
            <a:r>
              <a:rPr lang="ru-RU" dirty="0"/>
              <a:t>ММ ВХ ЭФЗК </a:t>
            </a:r>
            <a:r>
              <a:rPr lang="ru-RU" dirty="0" smtClean="0"/>
              <a:t>2454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3.Deformed </a:t>
            </a:r>
            <a:r>
              <a:rPr lang="en-US" dirty="0">
                <a:solidFill>
                  <a:srgbClr val="FF0000"/>
                </a:solidFill>
              </a:rPr>
              <a:t>cardboard cover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3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7344816" cy="421555"/>
          </a:xfrm>
        </p:spPr>
        <p:txBody>
          <a:bodyPr/>
          <a:lstStyle/>
          <a:p>
            <a:r>
              <a:rPr lang="en-US" dirty="0"/>
              <a:t>State of the binding before restoration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D4DF-2351-4A60-A90B-60ED82532F73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200944"/>
            <a:ext cx="4038600" cy="3028950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Convolute: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Winkler C.,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Efimov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A.I., Kapustin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S.Ya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Aristov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N. Mixture.. 1890. 243 D.M.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Execution date: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end of the 19th century, 1866-1890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Stock No.: MM VX EFZK 2487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4.</a:t>
            </a:r>
          </a:p>
          <a:p>
            <a:r>
              <a:rPr lang="en-US" dirty="0">
                <a:solidFill>
                  <a:srgbClr val="FF0000"/>
                </a:solidFill>
              </a:rPr>
              <a:t>Damage: Notebooks fall out of the book block.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2267744" y="2643758"/>
            <a:ext cx="2376264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67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7272808" cy="421555"/>
          </a:xfrm>
        </p:spPr>
        <p:txBody>
          <a:bodyPr/>
          <a:lstStyle/>
          <a:p>
            <a:r>
              <a:rPr lang="en-US" dirty="0"/>
              <a:t>State of the binding before restoration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D4DF-2351-4A60-A90B-60ED82532F73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96329"/>
            <a:ext cx="2232248" cy="3348373"/>
          </a:xfrm>
        </p:spPr>
      </p:pic>
      <p:sp>
        <p:nvSpPr>
          <p:cNvPr id="5" name="Подзаголовок 4"/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 </a:t>
            </a:r>
            <a:r>
              <a:rPr lang="en-US" dirty="0"/>
              <a:t>Book:</a:t>
            </a:r>
          </a:p>
          <a:p>
            <a:r>
              <a:rPr lang="en-US" dirty="0"/>
              <a:t>   Gerard, Chancel, Mendeleev D.I. 1007.</a:t>
            </a:r>
          </a:p>
          <a:p>
            <a:r>
              <a:rPr lang="en-US" dirty="0"/>
              <a:t>Analytical Chemistry of Gerard and Chancel. Qualitative analysis.</a:t>
            </a:r>
          </a:p>
          <a:p>
            <a:r>
              <a:rPr lang="en-US" dirty="0"/>
              <a:t>                         383 D.M.</a:t>
            </a:r>
          </a:p>
          <a:p>
            <a:r>
              <a:rPr lang="en-US" dirty="0"/>
              <a:t>Execution date:</a:t>
            </a:r>
          </a:p>
          <a:p>
            <a:r>
              <a:rPr lang="en-US" dirty="0"/>
              <a:t>  Late 19th century, 1864</a:t>
            </a:r>
          </a:p>
          <a:p>
            <a:r>
              <a:rPr lang="en-US" dirty="0"/>
              <a:t>Stock No.: MM VX EFZK 1071</a:t>
            </a:r>
          </a:p>
          <a:p>
            <a:endParaRPr lang="en-US" dirty="0"/>
          </a:p>
          <a:p>
            <a:pPr algn="ctr"/>
            <a:r>
              <a:rPr lang="en-US" dirty="0">
                <a:solidFill>
                  <a:srgbClr val="FF0000"/>
                </a:solidFill>
              </a:rPr>
              <a:t>5.</a:t>
            </a:r>
          </a:p>
          <a:p>
            <a:r>
              <a:rPr lang="en-US" dirty="0">
                <a:solidFill>
                  <a:srgbClr val="FF0000"/>
                </a:solidFill>
              </a:rPr>
              <a:t>Damage: according to the initial visual examination, there is no original marbled paper.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2987824" y="2931790"/>
            <a:ext cx="165618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59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2016_05_SPbU_template_16х9_english</Template>
  <TotalTime>3123</TotalTime>
  <Words>1186</Words>
  <Application>Microsoft Office PowerPoint</Application>
  <PresentationFormat>Экран (16:9)</PresentationFormat>
  <Paragraphs>226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Restoration of five semi-leather bindings of books of the 19th century from the collection of the D.I. Mendeleev St. Petersburg State University</vt:lpstr>
      <vt:lpstr> Историческая справка </vt:lpstr>
      <vt:lpstr> Историческая справка </vt:lpstr>
      <vt:lpstr> The result of the inspection of the condition of the bindings</vt:lpstr>
      <vt:lpstr>State of the binding before restoration</vt:lpstr>
      <vt:lpstr>State of the binding before restoration</vt:lpstr>
      <vt:lpstr>State of the binding before restoration</vt:lpstr>
      <vt:lpstr>State of the binding before restoration</vt:lpstr>
      <vt:lpstr>State of the binding before restoration</vt:lpstr>
      <vt:lpstr>Restoration process</vt:lpstr>
      <vt:lpstr> Restoration process </vt:lpstr>
      <vt:lpstr>Restoration process</vt:lpstr>
      <vt:lpstr>Restoration process</vt:lpstr>
      <vt:lpstr>Restoration process</vt:lpstr>
      <vt:lpstr>Restoration process</vt:lpstr>
      <vt:lpstr>Restoration process</vt:lpstr>
      <vt:lpstr>Restoration process</vt:lpstr>
      <vt:lpstr>Restoration process</vt:lpstr>
      <vt:lpstr>Restoration process</vt:lpstr>
      <vt:lpstr>Restoration process</vt:lpstr>
      <vt:lpstr>Restoration process</vt:lpstr>
      <vt:lpstr>Restoration process</vt:lpstr>
      <vt:lpstr>Restoration process</vt:lpstr>
      <vt:lpstr>Restoration process</vt:lpstr>
      <vt:lpstr>Restoration process</vt:lpstr>
      <vt:lpstr>Restoration process</vt:lpstr>
      <vt:lpstr>Restoration process</vt:lpstr>
      <vt:lpstr>The result of restoration activities</vt:lpstr>
      <vt:lpstr>The result of restoration activities</vt:lpstr>
      <vt:lpstr>The result of restoration activities</vt:lpstr>
      <vt:lpstr>The result of restoration activities</vt:lpstr>
      <vt:lpstr>The result of restoration activities</vt:lpstr>
      <vt:lpstr> Conclusion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Лапшина Надежда Сергеевна</dc:creator>
  <cp:lastModifiedBy>1290743</cp:lastModifiedBy>
  <cp:revision>142</cp:revision>
  <dcterms:created xsi:type="dcterms:W3CDTF">2018-07-13T11:36:05Z</dcterms:created>
  <dcterms:modified xsi:type="dcterms:W3CDTF">2023-05-23T07:16:55Z</dcterms:modified>
</cp:coreProperties>
</file>