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21.png" ContentType="image/png"/>
  <Override PartName="/ppt/media/image6.jpeg" ContentType="image/jpeg"/>
  <Override PartName="/ppt/media/image7.jpeg" ContentType="image/jpeg"/>
  <Override PartName="/ppt/media/image8.jpeg" ContentType="image/jpeg"/>
  <Override PartName="/ppt/media/image9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9.png" ContentType="image/png"/>
  <Override PartName="/ppt/media/image14.jpeg" ContentType="image/jpeg"/>
  <Override PartName="/ppt/media/image15.png" ContentType="image/png"/>
  <Override PartName="/ppt/media/image3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20.jpeg" ContentType="image/jpeg"/>
  <Override PartName="/ppt/media/image22.jpeg" ContentType="image/jpeg"/>
  <Override PartName="/ppt/media/image23.png" ContentType="image/png"/>
  <Override PartName="/ppt/media/image24.jpeg" ContentType="image/jpeg"/>
  <Override PartName="/ppt/media/image25.png" ContentType="image/png"/>
  <Override PartName="/ppt/media/image36.jpeg" ContentType="image/jpeg"/>
  <Override PartName="/ppt/media/image26.jpeg" ContentType="image/jpeg"/>
  <Override PartName="/ppt/media/image37.png" ContentType="image/png"/>
  <Override PartName="/ppt/media/image27.jpeg" ContentType="image/jpeg"/>
  <Override PartName="/ppt/media/image28.jpeg" ContentType="image/jpeg"/>
  <Override PartName="/ppt/media/image29.jpeg" ContentType="image/jpeg"/>
  <Override PartName="/ppt/media/image30.png" ContentType="image/pn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8.jpeg" ContentType="image/jpeg"/>
  <Override PartName="/ppt/media/image39.jpeg" ContentType="image/jpe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9144000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237514C-2C31-4441-BBA1-2BED6136C86F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C435903-37CE-4AB0-9D3B-BE3A14E06FC0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33934ED-6B38-4958-A2A8-99EC651AE44C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9365CBD-8BC8-4BC3-8E74-B8EE88C98723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ED474E8-42F4-4351-9588-0B6E0974547B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2FC0E41-A870-4780-9E52-B18618803111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5F56224-F9D7-468F-AA06-BD7EF3ECA136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B7F91F6-23F2-46E2-86B0-598BD844D670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B31B68F-F8D4-457B-92D8-B594E6DF8421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0907223-30C3-4674-94AC-0B45399B1828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1E17DB2-F42C-4F05-865E-8715516FEB89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301FEAE-D3D8-4CBA-9DAB-9182F251A246}" type="slidenum">
              <a:t>&lt;#&gt;</a:t>
            </a:fld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F01109A-5C19-4B7E-A871-3E73F2581BBF}" type="slidenum">
              <a:t>&lt;#&gt;</a:t>
            </a:fld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ABB70D3-DB29-4561-AB4C-7CB258D853AA}" type="slidenum">
              <a:t>&lt;#&gt;</a:t>
            </a:fld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D43E631-BFD5-41EB-824E-D5C88AD788AC}" type="slidenum">
              <a:t>&lt;#&gt;</a:t>
            </a:fld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5B78453-117C-4C73-BBCE-B223C63BAD2A}" type="slidenum">
              <a:t>&lt;#&gt;</a:t>
            </a:fld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3211019-8E85-4066-8C8B-CE8B3331C272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6A277D0-0D09-4475-923C-E615B17C76D2}" type="slidenum">
              <a:t>&lt;#&gt;</a:t>
            </a:fld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2B15332-D876-4426-9BB5-4F9765352B8E}" type="slidenum">
              <a:t>&lt;#&gt;</a:t>
            </a:fld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D849E8C-32D7-47F0-967D-362C609CF10F}" type="slidenum">
              <a:t>&lt;#&gt;</a:t>
            </a:fld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5E568FE-E974-4E94-86D1-59D7C6FF5E67}" type="slidenum">
              <a:t>&lt;#&gt;</a:t>
            </a:fld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9DB320B-7C65-4BE0-8C3F-BC403C02E451}" type="slidenum">
              <a:t>&lt;#&gt;</a:t>
            </a:fld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B11DEDA-8081-43BB-8E9A-DB3410BFA634}" type="slidenum">
              <a:t>&lt;#&gt;</a:t>
            </a:fld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5BB2C07-E652-408F-B33C-AA6EEC0A0D88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sldNum" idx="1"/>
          </p:nvPr>
        </p:nvSpPr>
        <p:spPr>
          <a:xfrm>
            <a:off x="6804360" y="623736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05FA693-FF87-4A2C-A93F-01E38F06BD83}" type="slidenum">
              <a:rPr b="0" lang="ru-RU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sldNum" idx="2"/>
          </p:nvPr>
        </p:nvSpPr>
        <p:spPr>
          <a:xfrm>
            <a:off x="6804360" y="623736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F57EB3A-784F-4FB0-AEFB-4BDECDF2895D}" type="slidenum">
              <a:rPr b="0" lang="ru-RU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png"/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28760" y="214200"/>
            <a:ext cx="8346240" cy="6428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algn="r">
              <a:lnSpc>
                <a:spcPct val="100000"/>
              </a:lnSpc>
              <a:buNone/>
            </a:pPr>
            <a:r>
              <a:rPr b="0" lang="en-US" sz="4000" spc="-1" strike="noStrike" cap="all">
                <a:solidFill>
                  <a:srgbClr val="ffffff"/>
                </a:solidFill>
                <a:latin typeface="Calibri"/>
                <a:ea typeface="DejaVu Sans"/>
              </a:rPr>
              <a:t>     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17" name="TextBox 3"/>
          <p:cNvSpPr/>
          <p:nvPr/>
        </p:nvSpPr>
        <p:spPr>
          <a:xfrm>
            <a:off x="500040" y="428760"/>
            <a:ext cx="86425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Санкт-Петербургский государственный университет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18" name="TextBox 4"/>
          <p:cNvSpPr/>
          <p:nvPr/>
        </p:nvSpPr>
        <p:spPr>
          <a:xfrm>
            <a:off x="500040" y="785880"/>
            <a:ext cx="35704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Факультет искусств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19" name="TextBox 5"/>
          <p:cNvSpPr/>
          <p:nvPr/>
        </p:nvSpPr>
        <p:spPr>
          <a:xfrm>
            <a:off x="500040" y="1285920"/>
            <a:ext cx="671364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Профиль: реставрация предметов декоративно-прикладного искусства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Квалификация: магистр реставрации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0" name="TextBox 6"/>
          <p:cNvSpPr/>
          <p:nvPr/>
        </p:nvSpPr>
        <p:spPr>
          <a:xfrm>
            <a:off x="500040" y="2643120"/>
            <a:ext cx="8499600" cy="106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ffffff"/>
                </a:solidFill>
                <a:latin typeface="Calibri"/>
                <a:ea typeface="Microsoft YaHei"/>
              </a:rPr>
              <a:t>Орнамент в монументальной живописи храмов конца XIX - начала XX века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21" name="TextBox 7"/>
          <p:cNvSpPr/>
          <p:nvPr/>
        </p:nvSpPr>
        <p:spPr>
          <a:xfrm>
            <a:off x="2857320" y="4500720"/>
            <a:ext cx="678528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ru-RU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Выполнил: Воробьев Юрий Юрьевич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ru-RU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Научный руководитель: Торбик Владимир Сергеевич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2" name="TextBox 8"/>
          <p:cNvSpPr/>
          <p:nvPr/>
        </p:nvSpPr>
        <p:spPr>
          <a:xfrm>
            <a:off x="3000240" y="6143760"/>
            <a:ext cx="364176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Санкт-Петербург, 2022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Заголовок 5"/>
          <p:cNvSpPr/>
          <p:nvPr/>
        </p:nvSpPr>
        <p:spPr>
          <a:xfrm>
            <a:off x="2340720" y="208800"/>
            <a:ext cx="6623280" cy="70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</a:pPr>
            <a:r>
              <a:rPr b="0" lang="ru-RU" sz="2800" spc="-1" strike="noStrike" cap="all">
                <a:solidFill>
                  <a:srgbClr val="953735"/>
                </a:solidFill>
                <a:latin typeface="Calibri"/>
                <a:ea typeface="DejaVu Sans"/>
              </a:rPr>
              <a:t>Орнаменты в церкви благовещения, что на архиерейском подворье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82" name="Рисунок 161" descr=""/>
          <p:cNvPicPr/>
          <p:nvPr/>
        </p:nvPicPr>
        <p:blipFill>
          <a:blip r:embed="rId1"/>
          <a:stretch/>
        </p:blipFill>
        <p:spPr>
          <a:xfrm>
            <a:off x="457200" y="1600200"/>
            <a:ext cx="3504240" cy="3656520"/>
          </a:xfrm>
          <a:prstGeom prst="rect">
            <a:avLst/>
          </a:prstGeom>
          <a:ln w="0">
            <a:noFill/>
          </a:ln>
        </p:spPr>
      </p:pic>
      <p:sp>
        <p:nvSpPr>
          <p:cNvPr id="183" name="TextBox 162"/>
          <p:cNvSpPr/>
          <p:nvPr/>
        </p:nvSpPr>
        <p:spPr>
          <a:xfrm>
            <a:off x="457200" y="5398920"/>
            <a:ext cx="3445560" cy="31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Орнамент подкупольного столба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84" name="Рисунок 163" descr=""/>
          <p:cNvPicPr/>
          <p:nvPr/>
        </p:nvPicPr>
        <p:blipFill>
          <a:blip r:embed="rId2">
            <a:lum contrast="-40000"/>
          </a:blip>
          <a:stretch/>
        </p:blipFill>
        <p:spPr>
          <a:xfrm>
            <a:off x="5486400" y="1600200"/>
            <a:ext cx="2149920" cy="3178080"/>
          </a:xfrm>
          <a:prstGeom prst="rect">
            <a:avLst/>
          </a:prstGeom>
          <a:ln w="0">
            <a:noFill/>
          </a:ln>
        </p:spPr>
      </p:pic>
      <p:sp>
        <p:nvSpPr>
          <p:cNvPr id="185" name="TextBox 164"/>
          <p:cNvSpPr/>
          <p:nvPr/>
        </p:nvSpPr>
        <p:spPr>
          <a:xfrm>
            <a:off x="5029200" y="4944600"/>
            <a:ext cx="3674160" cy="54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Орнамент из византийского манускрипта 8-9вв.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AEAFA3B-8BC1-4C3A-82B7-D08D5E0CAD56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Заголовок 6"/>
          <p:cNvSpPr/>
          <p:nvPr/>
        </p:nvSpPr>
        <p:spPr>
          <a:xfrm>
            <a:off x="2341080" y="208800"/>
            <a:ext cx="6623280" cy="70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</a:pPr>
            <a:r>
              <a:rPr b="0" lang="ru-RU" sz="2800" spc="-1" strike="noStrike" cap="all">
                <a:solidFill>
                  <a:srgbClr val="953735"/>
                </a:solidFill>
                <a:latin typeface="Calibri"/>
                <a:ea typeface="DejaVu Sans"/>
              </a:rPr>
              <a:t>Орнаменты в церкви благовещения, что на архиерейском подворье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87" name="Рисунок 166" descr=""/>
          <p:cNvPicPr/>
          <p:nvPr/>
        </p:nvPicPr>
        <p:blipFill>
          <a:blip r:embed="rId1"/>
          <a:stretch/>
        </p:blipFill>
        <p:spPr>
          <a:xfrm>
            <a:off x="385920" y="1371600"/>
            <a:ext cx="2813400" cy="3691080"/>
          </a:xfrm>
          <a:prstGeom prst="rect">
            <a:avLst/>
          </a:prstGeom>
          <a:ln w="0">
            <a:noFill/>
          </a:ln>
        </p:spPr>
      </p:pic>
      <p:pic>
        <p:nvPicPr>
          <p:cNvPr id="188" name="Рисунок 167" descr=""/>
          <p:cNvPicPr/>
          <p:nvPr/>
        </p:nvPicPr>
        <p:blipFill>
          <a:blip r:embed="rId2"/>
          <a:stretch/>
        </p:blipFill>
        <p:spPr>
          <a:xfrm>
            <a:off x="5943600" y="1371600"/>
            <a:ext cx="2839320" cy="3704400"/>
          </a:xfrm>
          <a:prstGeom prst="rect">
            <a:avLst/>
          </a:prstGeom>
          <a:ln w="0">
            <a:noFill/>
          </a:ln>
        </p:spPr>
      </p:pic>
      <p:pic>
        <p:nvPicPr>
          <p:cNvPr id="189" name="Рисунок 168" descr=""/>
          <p:cNvPicPr/>
          <p:nvPr/>
        </p:nvPicPr>
        <p:blipFill>
          <a:blip r:embed="rId3">
            <a:lum contrast="20000"/>
            <a:alphaModFix amt="84000"/>
          </a:blip>
          <a:stretch/>
        </p:blipFill>
        <p:spPr>
          <a:xfrm rot="18904200">
            <a:off x="3663360" y="1974240"/>
            <a:ext cx="1801800" cy="1775160"/>
          </a:xfrm>
          <a:prstGeom prst="rect">
            <a:avLst/>
          </a:prstGeom>
          <a:ln w="0">
            <a:noFill/>
          </a:ln>
        </p:spPr>
      </p:pic>
      <p:sp>
        <p:nvSpPr>
          <p:cNvPr id="190" name="TextBox 169"/>
          <p:cNvSpPr/>
          <p:nvPr/>
        </p:nvSpPr>
        <p:spPr>
          <a:xfrm>
            <a:off x="228600" y="5257800"/>
            <a:ext cx="3445560" cy="31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Орнамент подкупольного столба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91" name="TextBox 170"/>
          <p:cNvSpPr/>
          <p:nvPr/>
        </p:nvSpPr>
        <p:spPr>
          <a:xfrm>
            <a:off x="5486400" y="5257800"/>
            <a:ext cx="3445560" cy="31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Орнамент подкупольного столба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92" name="TextBox 171"/>
          <p:cNvSpPr/>
          <p:nvPr/>
        </p:nvSpPr>
        <p:spPr>
          <a:xfrm>
            <a:off x="3300480" y="4127760"/>
            <a:ext cx="2872080" cy="76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Фрагмент византийкой резьбы 10-11вв., из альбома Г.Гагарина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89E3D48-1773-4346-B09A-0CE95DF58329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Заголовок 7"/>
          <p:cNvSpPr/>
          <p:nvPr/>
        </p:nvSpPr>
        <p:spPr>
          <a:xfrm>
            <a:off x="2341440" y="208800"/>
            <a:ext cx="6623280" cy="70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</a:pPr>
            <a:r>
              <a:rPr b="0" lang="ru-RU" sz="2800" spc="-1" strike="noStrike" cap="all">
                <a:solidFill>
                  <a:srgbClr val="953735"/>
                </a:solidFill>
                <a:latin typeface="Calibri"/>
                <a:ea typeface="DejaVu Sans"/>
              </a:rPr>
              <a:t>Орнаменты в церкви благовещения, что на архиерейском подворье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94" name="Рисунок 173" descr=""/>
          <p:cNvPicPr/>
          <p:nvPr/>
        </p:nvPicPr>
        <p:blipFill>
          <a:blip r:embed="rId1"/>
          <a:stretch/>
        </p:blipFill>
        <p:spPr>
          <a:xfrm>
            <a:off x="228600" y="1371600"/>
            <a:ext cx="2727720" cy="4092480"/>
          </a:xfrm>
          <a:prstGeom prst="rect">
            <a:avLst/>
          </a:prstGeom>
          <a:ln w="0">
            <a:noFill/>
          </a:ln>
        </p:spPr>
      </p:pic>
      <p:pic>
        <p:nvPicPr>
          <p:cNvPr id="195" name="Рисунок 174" descr=""/>
          <p:cNvPicPr/>
          <p:nvPr/>
        </p:nvPicPr>
        <p:blipFill>
          <a:blip r:embed="rId2"/>
          <a:stretch/>
        </p:blipFill>
        <p:spPr>
          <a:xfrm>
            <a:off x="6172560" y="1371600"/>
            <a:ext cx="2742120" cy="3006720"/>
          </a:xfrm>
          <a:prstGeom prst="rect">
            <a:avLst/>
          </a:prstGeom>
          <a:ln w="0">
            <a:noFill/>
          </a:ln>
        </p:spPr>
      </p:pic>
      <p:sp>
        <p:nvSpPr>
          <p:cNvPr id="196" name="TextBox 176"/>
          <p:cNvSpPr/>
          <p:nvPr/>
        </p:nvSpPr>
        <p:spPr>
          <a:xfrm>
            <a:off x="228600" y="5573880"/>
            <a:ext cx="2742120" cy="54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Орнамент подкупольного столба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97" name="TextBox 177"/>
          <p:cNvSpPr/>
          <p:nvPr/>
        </p:nvSpPr>
        <p:spPr>
          <a:xfrm>
            <a:off x="6172560" y="4490640"/>
            <a:ext cx="2742120" cy="76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Фрагмент орнамента в тимпане подпружной арки, алтарная часть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98" name="TextBox 178"/>
          <p:cNvSpPr/>
          <p:nvPr/>
        </p:nvSpPr>
        <p:spPr>
          <a:xfrm>
            <a:off x="3200400" y="4343400"/>
            <a:ext cx="2513880" cy="54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Фрагмент орнамента из собора св.Софии в Киеве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99" name="" descr=""/>
          <p:cNvPicPr/>
          <p:nvPr/>
        </p:nvPicPr>
        <p:blipFill>
          <a:blip r:embed="rId3"/>
          <a:stretch/>
        </p:blipFill>
        <p:spPr>
          <a:xfrm>
            <a:off x="3200400" y="1371600"/>
            <a:ext cx="2742480" cy="289080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DFC3069-AB04-4A90-BC40-01357E37F165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Заголовок 8"/>
          <p:cNvSpPr/>
          <p:nvPr/>
        </p:nvSpPr>
        <p:spPr>
          <a:xfrm>
            <a:off x="2341800" y="208800"/>
            <a:ext cx="6623280" cy="70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</a:pPr>
            <a:r>
              <a:rPr b="0" lang="ru-RU" sz="2800" spc="-1" strike="noStrike" cap="all">
                <a:solidFill>
                  <a:srgbClr val="953735"/>
                </a:solidFill>
                <a:latin typeface="Calibri"/>
                <a:ea typeface="DejaVu Sans"/>
              </a:rPr>
              <a:t>Орнаменты в церкви благовещения, что на архиерейском подворье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01" name="Рисунок 189" descr=""/>
          <p:cNvPicPr/>
          <p:nvPr/>
        </p:nvPicPr>
        <p:blipFill>
          <a:blip r:embed="rId1"/>
          <a:stretch/>
        </p:blipFill>
        <p:spPr>
          <a:xfrm>
            <a:off x="228600" y="1283760"/>
            <a:ext cx="5028120" cy="3287160"/>
          </a:xfrm>
          <a:prstGeom prst="rect">
            <a:avLst/>
          </a:prstGeom>
          <a:ln w="0">
            <a:noFill/>
          </a:ln>
        </p:spPr>
      </p:pic>
      <p:pic>
        <p:nvPicPr>
          <p:cNvPr id="202" name="Рисунок 190" descr=""/>
          <p:cNvPicPr/>
          <p:nvPr/>
        </p:nvPicPr>
        <p:blipFill>
          <a:blip r:embed="rId2"/>
          <a:stretch/>
        </p:blipFill>
        <p:spPr>
          <a:xfrm>
            <a:off x="5598000" y="2971800"/>
            <a:ext cx="3316320" cy="2314800"/>
          </a:xfrm>
          <a:prstGeom prst="rect">
            <a:avLst/>
          </a:prstGeom>
          <a:ln w="0">
            <a:noFill/>
          </a:ln>
        </p:spPr>
      </p:pic>
      <p:sp>
        <p:nvSpPr>
          <p:cNvPr id="203" name="TextBox 191"/>
          <p:cNvSpPr/>
          <p:nvPr/>
        </p:nvSpPr>
        <p:spPr>
          <a:xfrm>
            <a:off x="228600" y="4716000"/>
            <a:ext cx="4570920" cy="54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Орнамент и медальон в тимпане подпружной арки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04" name="TextBox 192"/>
          <p:cNvSpPr/>
          <p:nvPr/>
        </p:nvSpPr>
        <p:spPr>
          <a:xfrm>
            <a:off x="5486400" y="5486400"/>
            <a:ext cx="3427920" cy="54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Напольная мозаика из церкви св.Марии в Хинтоне, Англия, 5 в.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195EE13-388F-4C57-B5D4-B433F48A857C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Заголовок 9"/>
          <p:cNvSpPr/>
          <p:nvPr/>
        </p:nvSpPr>
        <p:spPr>
          <a:xfrm>
            <a:off x="2342160" y="208800"/>
            <a:ext cx="6623280" cy="70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</a:pPr>
            <a:r>
              <a:rPr b="0" lang="ru-RU" sz="2800" spc="-1" strike="noStrike" cap="all">
                <a:solidFill>
                  <a:srgbClr val="953735"/>
                </a:solidFill>
                <a:latin typeface="Calibri"/>
                <a:ea typeface="DejaVu Sans"/>
              </a:rPr>
              <a:t>Орнаменты в церкви благовещения, что на архиерейском подворье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06" name="Рисунок 180" descr=""/>
          <p:cNvPicPr/>
          <p:nvPr/>
        </p:nvPicPr>
        <p:blipFill>
          <a:blip r:embed="rId1"/>
          <a:stretch/>
        </p:blipFill>
        <p:spPr>
          <a:xfrm>
            <a:off x="228600" y="1143000"/>
            <a:ext cx="4570920" cy="2988360"/>
          </a:xfrm>
          <a:prstGeom prst="rect">
            <a:avLst/>
          </a:prstGeom>
          <a:ln w="0">
            <a:noFill/>
          </a:ln>
        </p:spPr>
      </p:pic>
      <p:pic>
        <p:nvPicPr>
          <p:cNvPr id="207" name="Рисунок 181" descr=""/>
          <p:cNvPicPr/>
          <p:nvPr/>
        </p:nvPicPr>
        <p:blipFill>
          <a:blip r:embed="rId2"/>
          <a:stretch/>
        </p:blipFill>
        <p:spPr>
          <a:xfrm>
            <a:off x="4936320" y="1143000"/>
            <a:ext cx="3978000" cy="1457280"/>
          </a:xfrm>
          <a:prstGeom prst="rect">
            <a:avLst/>
          </a:prstGeom>
          <a:ln w="0">
            <a:noFill/>
          </a:ln>
        </p:spPr>
      </p:pic>
      <p:pic>
        <p:nvPicPr>
          <p:cNvPr id="208" name="Рисунок 182" descr=""/>
          <p:cNvPicPr/>
          <p:nvPr/>
        </p:nvPicPr>
        <p:blipFill>
          <a:blip r:embed="rId3"/>
          <a:stretch/>
        </p:blipFill>
        <p:spPr>
          <a:xfrm>
            <a:off x="228600" y="4800600"/>
            <a:ext cx="4570920" cy="1028880"/>
          </a:xfrm>
          <a:prstGeom prst="rect">
            <a:avLst/>
          </a:prstGeom>
          <a:ln w="0">
            <a:noFill/>
          </a:ln>
        </p:spPr>
      </p:pic>
      <p:pic>
        <p:nvPicPr>
          <p:cNvPr id="209" name="Рисунок 183" descr=""/>
          <p:cNvPicPr/>
          <p:nvPr/>
        </p:nvPicPr>
        <p:blipFill>
          <a:blip r:embed="rId4"/>
          <a:stretch/>
        </p:blipFill>
        <p:spPr>
          <a:xfrm>
            <a:off x="4947120" y="3411000"/>
            <a:ext cx="3967200" cy="2074320"/>
          </a:xfrm>
          <a:prstGeom prst="rect">
            <a:avLst/>
          </a:prstGeom>
          <a:ln w="0">
            <a:noFill/>
          </a:ln>
        </p:spPr>
      </p:pic>
      <p:sp>
        <p:nvSpPr>
          <p:cNvPr id="210" name="TextBox 184"/>
          <p:cNvSpPr/>
          <p:nvPr/>
        </p:nvSpPr>
        <p:spPr>
          <a:xfrm>
            <a:off x="228600" y="4132440"/>
            <a:ext cx="4570920" cy="54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Орнамент и медальон в тимпане подпружной арки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11" name="TextBox 185"/>
          <p:cNvSpPr/>
          <p:nvPr/>
        </p:nvSpPr>
        <p:spPr>
          <a:xfrm>
            <a:off x="4800600" y="2658600"/>
            <a:ext cx="4570920" cy="54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Орнамент из византийского манускрипта 10-11 вв.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12" name="TextBox 186"/>
          <p:cNvSpPr/>
          <p:nvPr/>
        </p:nvSpPr>
        <p:spPr>
          <a:xfrm>
            <a:off x="4800600" y="5486400"/>
            <a:ext cx="4570920" cy="54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Орнамент из византийского манускрипта 13 в.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13" name="TextBox 187"/>
          <p:cNvSpPr/>
          <p:nvPr/>
        </p:nvSpPr>
        <p:spPr>
          <a:xfrm>
            <a:off x="228600" y="5859000"/>
            <a:ext cx="4570920" cy="54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Орнамент из византийского манускрипта 10-11 вв.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11E0ADD-9600-4A93-A4A2-66D72F1ACBEB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Box 1"/>
          <p:cNvSpPr/>
          <p:nvPr/>
        </p:nvSpPr>
        <p:spPr>
          <a:xfrm>
            <a:off x="186120" y="2743200"/>
            <a:ext cx="849960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ffffff"/>
                </a:solidFill>
                <a:latin typeface="Calibri"/>
                <a:ea typeface="Microsoft YaHei"/>
              </a:rPr>
              <a:t>Благодарим за внимание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Box 5"/>
          <p:cNvSpPr/>
          <p:nvPr/>
        </p:nvSpPr>
        <p:spPr>
          <a:xfrm>
            <a:off x="285840" y="1071720"/>
            <a:ext cx="8642520" cy="264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TextBox 4"/>
          <p:cNvSpPr/>
          <p:nvPr/>
        </p:nvSpPr>
        <p:spPr>
          <a:xfrm>
            <a:off x="285840" y="3643200"/>
            <a:ext cx="8642520" cy="228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2339640" y="274680"/>
            <a:ext cx="6623280" cy="704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</a:pPr>
            <a:r>
              <a:rPr b="0" lang="ru-RU" sz="2800" spc="-1" strike="noStrike" cap="all">
                <a:solidFill>
                  <a:srgbClr val="953735"/>
                </a:solidFill>
                <a:latin typeface="Calibri"/>
                <a:ea typeface="DejaVu Sans"/>
              </a:rPr>
              <a:t>Вступление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26" name="TextBox 123"/>
          <p:cNvSpPr/>
          <p:nvPr/>
        </p:nvSpPr>
        <p:spPr>
          <a:xfrm>
            <a:off x="228600" y="979920"/>
            <a:ext cx="8685720" cy="18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 настоящее время всё твёрже приходит осознание ценности памятников конца 19-го – начала 20-го вв. Храмы неорусского стиля являются одними из ярчайших памятников эпохи и очень самобытной ветвью церковного искусства и архитектуры. Единичные случаи открытия сохранной авторской живописи в таких интерьерах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показывают значительно возросшую роль орнамента в системе росписей, изменение стилистики в изображении орнаментальных деталей. Это и стало предметом представленного исследования.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7" name="Рисунок 124" descr=""/>
          <p:cNvPicPr/>
          <p:nvPr/>
        </p:nvPicPr>
        <p:blipFill>
          <a:blip r:embed="rId1"/>
          <a:stretch/>
        </p:blipFill>
        <p:spPr>
          <a:xfrm>
            <a:off x="285480" y="3177720"/>
            <a:ext cx="2913840" cy="2749320"/>
          </a:xfrm>
          <a:prstGeom prst="rect">
            <a:avLst/>
          </a:prstGeom>
          <a:ln w="0">
            <a:noFill/>
          </a:ln>
          <a:effectLst>
            <a:softEdge rad="152280"/>
          </a:effectLst>
        </p:spPr>
      </p:pic>
      <p:pic>
        <p:nvPicPr>
          <p:cNvPr id="128" name="Рисунок 125" descr=""/>
          <p:cNvPicPr/>
          <p:nvPr/>
        </p:nvPicPr>
        <p:blipFill>
          <a:blip r:embed="rId2"/>
          <a:stretch/>
        </p:blipFill>
        <p:spPr>
          <a:xfrm>
            <a:off x="5486400" y="3048120"/>
            <a:ext cx="3427920" cy="2762640"/>
          </a:xfrm>
          <a:prstGeom prst="rect">
            <a:avLst/>
          </a:prstGeom>
          <a:ln w="0">
            <a:noFill/>
          </a:ln>
          <a:effectLst>
            <a:softEdge rad="127080"/>
          </a:effectLst>
        </p:spPr>
      </p:pic>
      <p:pic>
        <p:nvPicPr>
          <p:cNvPr id="129" name="Рисунок 126" descr=""/>
          <p:cNvPicPr/>
          <p:nvPr/>
        </p:nvPicPr>
        <p:blipFill>
          <a:blip r:embed="rId3"/>
          <a:stretch/>
        </p:blipFill>
        <p:spPr>
          <a:xfrm>
            <a:off x="2743200" y="2971800"/>
            <a:ext cx="1816920" cy="2970720"/>
          </a:xfrm>
          <a:prstGeom prst="rect">
            <a:avLst/>
          </a:prstGeom>
          <a:ln w="0">
            <a:noFill/>
          </a:ln>
          <a:effectLst>
            <a:softEdge rad="88920"/>
          </a:effectLst>
        </p:spPr>
      </p:pic>
      <p:pic>
        <p:nvPicPr>
          <p:cNvPr id="130" name="Рисунок 127" descr=""/>
          <p:cNvPicPr/>
          <p:nvPr/>
        </p:nvPicPr>
        <p:blipFill>
          <a:blip r:embed="rId4"/>
          <a:stretch/>
        </p:blipFill>
        <p:spPr>
          <a:xfrm>
            <a:off x="4572000" y="2971800"/>
            <a:ext cx="2031840" cy="3123000"/>
          </a:xfrm>
          <a:prstGeom prst="rect">
            <a:avLst/>
          </a:prstGeom>
          <a:ln w="0">
            <a:noFill/>
          </a:ln>
          <a:effectLst>
            <a:softEdge rad="165240"/>
          </a:effectLst>
        </p:spPr>
      </p:pic>
      <p:sp>
        <p:nvSpPr>
          <p:cNvPr id="131" name="TextBox 128"/>
          <p:cNvSpPr/>
          <p:nvPr/>
        </p:nvSpPr>
        <p:spPr>
          <a:xfrm>
            <a:off x="285480" y="5928120"/>
            <a:ext cx="2970720" cy="47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Феодоровский Государев собор, г.Пушкин арх. В.Покровский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2" name="TextBox 129"/>
          <p:cNvSpPr/>
          <p:nvPr/>
        </p:nvSpPr>
        <p:spPr>
          <a:xfrm>
            <a:off x="2743200" y="5928120"/>
            <a:ext cx="2056320" cy="60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Церковь Благовещения на Архиерейском подворье, арх. Н.Никонов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3" name="TextBox 130"/>
          <p:cNvSpPr/>
          <p:nvPr/>
        </p:nvSpPr>
        <p:spPr>
          <a:xfrm>
            <a:off x="4800600" y="5928120"/>
            <a:ext cx="2056320" cy="60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Собор Петра и Павла в г.Петергоф, арх. Н.Султанов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4" name="TextBox 131"/>
          <p:cNvSpPr/>
          <p:nvPr/>
        </p:nvSpPr>
        <p:spPr>
          <a:xfrm>
            <a:off x="6629400" y="5928120"/>
            <a:ext cx="2056320" cy="60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Покровская церковь на Боровой улице, арх. Н.Никонов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44D8F7B-EE79-4DAB-82F5-EB40F0CB2946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2"/>
          <p:cNvSpPr/>
          <p:nvPr/>
        </p:nvSpPr>
        <p:spPr>
          <a:xfrm>
            <a:off x="2057760" y="212040"/>
            <a:ext cx="6905520" cy="70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</a:pPr>
            <a:r>
              <a:rPr b="0" lang="ru-RU" sz="2800" spc="-1" strike="noStrike" cap="all">
                <a:solidFill>
                  <a:srgbClr val="953735"/>
                </a:solidFill>
                <a:latin typeface="Calibri"/>
                <a:ea typeface="DejaVu Sans"/>
              </a:rPr>
              <a:t>Орнамент в пространстве византийского храма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36" name="TextBox 2"/>
          <p:cNvSpPr/>
          <p:nvPr/>
        </p:nvSpPr>
        <p:spPr>
          <a:xfrm>
            <a:off x="4572000" y="4800600"/>
            <a:ext cx="41144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Алтарная апсида в соборе Санта-Мария-Ассунта в Торчелло, 12 в.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4114800" y="1371600"/>
            <a:ext cx="4781880" cy="3193920"/>
          </a:xfrm>
          <a:prstGeom prst="rect">
            <a:avLst/>
          </a:prstGeom>
          <a:ln w="0">
            <a:noFill/>
          </a:ln>
        </p:spPr>
      </p:pic>
      <p:sp>
        <p:nvSpPr>
          <p:cNvPr id="138" name="TextBox 9"/>
          <p:cNvSpPr/>
          <p:nvPr/>
        </p:nvSpPr>
        <p:spPr>
          <a:xfrm>
            <a:off x="228960" y="5715360"/>
            <a:ext cx="36572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Фрагмент каменной резьбы в соборе св.Софии в Константинополе, 6-8 вв.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9" name=""/>
          <p:cNvSpPr/>
          <p:nvPr/>
        </p:nvSpPr>
        <p:spPr>
          <a:xfrm>
            <a:off x="228600" y="1345680"/>
            <a:ext cx="3657240" cy="162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Говоря об орнаменте в пространстве христианского храма, необходимо обратиться к первоисточнику, каковыми являются византийские памятники.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2"/>
          <a:stretch/>
        </p:blipFill>
        <p:spPr>
          <a:xfrm>
            <a:off x="308880" y="3429000"/>
            <a:ext cx="3348720" cy="205740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6D2DDB5-2B69-46E3-8090-B9996D904EFB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6"/>
          <p:cNvSpPr/>
          <p:nvPr/>
        </p:nvSpPr>
        <p:spPr>
          <a:xfrm>
            <a:off x="357120" y="1428840"/>
            <a:ext cx="183240" cy="46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2057400" y="208800"/>
            <a:ext cx="6905520" cy="704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</a:pPr>
            <a:r>
              <a:rPr b="0" lang="ru-RU" sz="2800" spc="-1" strike="noStrike" cap="all">
                <a:solidFill>
                  <a:srgbClr val="953735"/>
                </a:solidFill>
                <a:latin typeface="Calibri"/>
                <a:ea typeface="DejaVu Sans"/>
              </a:rPr>
              <a:t>Орнамент в пространстве византийского храма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43" name="Рисунок 136" descr=""/>
          <p:cNvPicPr/>
          <p:nvPr/>
        </p:nvPicPr>
        <p:blipFill>
          <a:blip r:embed="rId1"/>
          <a:stretch/>
        </p:blipFill>
        <p:spPr>
          <a:xfrm>
            <a:off x="457200" y="1371600"/>
            <a:ext cx="2431440" cy="2284920"/>
          </a:xfrm>
          <a:prstGeom prst="rect">
            <a:avLst/>
          </a:prstGeom>
          <a:ln w="0">
            <a:noFill/>
          </a:ln>
        </p:spPr>
      </p:pic>
      <p:pic>
        <p:nvPicPr>
          <p:cNvPr id="144" name="Рисунок 137" descr=""/>
          <p:cNvPicPr/>
          <p:nvPr/>
        </p:nvPicPr>
        <p:blipFill>
          <a:blip r:embed="rId2"/>
          <a:stretch/>
        </p:blipFill>
        <p:spPr>
          <a:xfrm>
            <a:off x="4642920" y="1371600"/>
            <a:ext cx="4197960" cy="2808720"/>
          </a:xfrm>
          <a:prstGeom prst="rect">
            <a:avLst/>
          </a:prstGeom>
          <a:ln w="0">
            <a:noFill/>
          </a:ln>
        </p:spPr>
      </p:pic>
      <p:sp>
        <p:nvSpPr>
          <p:cNvPr id="145" name="TextBox 139"/>
          <p:cNvSpPr/>
          <p:nvPr/>
        </p:nvSpPr>
        <p:spPr>
          <a:xfrm>
            <a:off x="2971800" y="2057400"/>
            <a:ext cx="1141920" cy="15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Фрагмент резьбы из собора св.Марка, Венеция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6" name="TextBox 140"/>
          <p:cNvSpPr/>
          <p:nvPr/>
        </p:nvSpPr>
        <p:spPr>
          <a:xfrm>
            <a:off x="5557680" y="4343760"/>
            <a:ext cx="26712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Кахрие-Джами, Стамбул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7" name="TextBox 141"/>
          <p:cNvSpPr/>
          <p:nvPr/>
        </p:nvSpPr>
        <p:spPr>
          <a:xfrm>
            <a:off x="3929400" y="6172200"/>
            <a:ext cx="361368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Византийская рукопись 8-9 вв.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48" name="" descr=""/>
          <p:cNvPicPr/>
          <p:nvPr/>
        </p:nvPicPr>
        <p:blipFill>
          <a:blip r:embed="rId3"/>
          <a:stretch/>
        </p:blipFill>
        <p:spPr>
          <a:xfrm>
            <a:off x="457200" y="4146120"/>
            <a:ext cx="3394800" cy="2253960"/>
          </a:xfrm>
          <a:prstGeom prst="rect">
            <a:avLst/>
          </a:prstGeom>
          <a:ln w="0">
            <a:noFill/>
          </a:ln>
        </p:spPr>
      </p:pic>
      <p:sp>
        <p:nvSpPr>
          <p:cNvPr id="149" name=""/>
          <p:cNvSpPr/>
          <p:nvPr/>
        </p:nvSpPr>
        <p:spPr>
          <a:xfrm>
            <a:off x="4114800" y="4725000"/>
            <a:ext cx="4799880" cy="12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Орнаментальный декор византийских храмов складывается в определенную систему, где орнамент структурно поддерживает архитектуру пространства и символически – сюжетные композиции.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6E1AEB3-7F34-4EEF-9D06-5388E7AA4C34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2339640" y="208800"/>
            <a:ext cx="6623280" cy="704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</a:pPr>
            <a:r>
              <a:rPr b="0" lang="ru-RU" sz="2800" spc="-1" strike="noStrike" cap="all">
                <a:solidFill>
                  <a:srgbClr val="953735"/>
                </a:solidFill>
                <a:latin typeface="Calibri"/>
                <a:ea typeface="DejaVu Sans"/>
              </a:rPr>
              <a:t>Орнамент в пространстве древнерусского храма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51" name="TextBox 144"/>
          <p:cNvSpPr/>
          <p:nvPr/>
        </p:nvSpPr>
        <p:spPr>
          <a:xfrm>
            <a:off x="228960" y="1298520"/>
            <a:ext cx="8685720" cy="60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Византийский орнамент – зерно, проросшее на русской земле.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52" name="Рисунок 145" descr=""/>
          <p:cNvPicPr/>
          <p:nvPr/>
        </p:nvPicPr>
        <p:blipFill>
          <a:blip r:embed="rId1"/>
          <a:stretch/>
        </p:blipFill>
        <p:spPr>
          <a:xfrm>
            <a:off x="359280" y="1900440"/>
            <a:ext cx="3069000" cy="4092480"/>
          </a:xfrm>
          <a:prstGeom prst="rect">
            <a:avLst/>
          </a:prstGeom>
          <a:ln w="0">
            <a:noFill/>
          </a:ln>
        </p:spPr>
      </p:pic>
      <p:sp>
        <p:nvSpPr>
          <p:cNvPr id="153" name="TextBox 147"/>
          <p:cNvSpPr/>
          <p:nvPr/>
        </p:nvSpPr>
        <p:spPr>
          <a:xfrm>
            <a:off x="3429000" y="3254760"/>
            <a:ext cx="2056320" cy="108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i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Мозаики и росписи в соборе св.Софии в Киеве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54" name="" descr=""/>
          <p:cNvPicPr/>
          <p:nvPr/>
        </p:nvPicPr>
        <p:blipFill>
          <a:blip r:embed="rId2"/>
          <a:stretch/>
        </p:blipFill>
        <p:spPr>
          <a:xfrm>
            <a:off x="5585400" y="1900440"/>
            <a:ext cx="3100680" cy="41346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AE8097C-A3FC-4D70-94F5-0DE7F7C04B8A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Заголовок 2"/>
          <p:cNvSpPr/>
          <p:nvPr/>
        </p:nvSpPr>
        <p:spPr>
          <a:xfrm>
            <a:off x="2340000" y="208800"/>
            <a:ext cx="6623280" cy="70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</a:pPr>
            <a:r>
              <a:rPr b="0" lang="ru-RU" sz="2800" spc="-1" strike="noStrike" cap="all">
                <a:solidFill>
                  <a:srgbClr val="953735"/>
                </a:solidFill>
                <a:latin typeface="Calibri"/>
                <a:ea typeface="DejaVu Sans"/>
              </a:rPr>
              <a:t>Орнамент в пространстве древнерусского храма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56" name="Рисунок 149" descr=""/>
          <p:cNvPicPr/>
          <p:nvPr/>
        </p:nvPicPr>
        <p:blipFill>
          <a:blip r:embed="rId1"/>
          <a:stretch/>
        </p:blipFill>
        <p:spPr>
          <a:xfrm>
            <a:off x="228600" y="1164240"/>
            <a:ext cx="2092680" cy="3863880"/>
          </a:xfrm>
          <a:prstGeom prst="rect">
            <a:avLst/>
          </a:prstGeom>
          <a:ln w="0">
            <a:noFill/>
          </a:ln>
        </p:spPr>
      </p:pic>
      <p:pic>
        <p:nvPicPr>
          <p:cNvPr id="157" name="Рисунок 150" descr=""/>
          <p:cNvPicPr/>
          <p:nvPr/>
        </p:nvPicPr>
        <p:blipFill>
          <a:blip r:embed="rId2"/>
          <a:stretch/>
        </p:blipFill>
        <p:spPr>
          <a:xfrm>
            <a:off x="2816280" y="1164240"/>
            <a:ext cx="2897640" cy="3863880"/>
          </a:xfrm>
          <a:prstGeom prst="rect">
            <a:avLst/>
          </a:prstGeom>
          <a:ln w="0">
            <a:noFill/>
          </a:ln>
        </p:spPr>
      </p:pic>
      <p:pic>
        <p:nvPicPr>
          <p:cNvPr id="158" name="Рисунок 151" descr=""/>
          <p:cNvPicPr/>
          <p:nvPr/>
        </p:nvPicPr>
        <p:blipFill>
          <a:blip r:embed="rId3"/>
          <a:stretch/>
        </p:blipFill>
        <p:spPr>
          <a:xfrm>
            <a:off x="6172200" y="1164240"/>
            <a:ext cx="2725920" cy="3635280"/>
          </a:xfrm>
          <a:prstGeom prst="rect">
            <a:avLst/>
          </a:prstGeom>
          <a:ln w="0">
            <a:noFill/>
          </a:ln>
        </p:spPr>
      </p:pic>
      <p:sp>
        <p:nvSpPr>
          <p:cNvPr id="159" name="TextBox 152"/>
          <p:cNvSpPr/>
          <p:nvPr/>
        </p:nvSpPr>
        <p:spPr>
          <a:xfrm>
            <a:off x="228600" y="5225040"/>
            <a:ext cx="205632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Орнамент в церкви св.Николы на Липне, Новгород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60" name="TextBox 153"/>
          <p:cNvSpPr/>
          <p:nvPr/>
        </p:nvSpPr>
        <p:spPr>
          <a:xfrm>
            <a:off x="2971800" y="5257800"/>
            <a:ext cx="2513520" cy="88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Орнамент в церкви Успения на Волотовом поле, Новгород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61" name="TextBox 154"/>
          <p:cNvSpPr/>
          <p:nvPr/>
        </p:nvSpPr>
        <p:spPr>
          <a:xfrm>
            <a:off x="6172200" y="5029200"/>
            <a:ext cx="2513520" cy="88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Орнамент в церкви св.Николая в Гостинопольском монастыре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848735A-6563-43A9-97D0-5A5AA00D18D4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" descr=""/>
          <p:cNvPicPr/>
          <p:nvPr/>
        </p:nvPicPr>
        <p:blipFill>
          <a:blip r:embed="rId1"/>
          <a:stretch/>
        </p:blipFill>
        <p:spPr>
          <a:xfrm>
            <a:off x="457200" y="1270080"/>
            <a:ext cx="3449880" cy="4673160"/>
          </a:xfrm>
          <a:prstGeom prst="rect">
            <a:avLst/>
          </a:prstGeom>
          <a:ln w="0">
            <a:noFill/>
          </a:ln>
        </p:spPr>
      </p:pic>
      <p:pic>
        <p:nvPicPr>
          <p:cNvPr id="163" name="" descr=""/>
          <p:cNvPicPr/>
          <p:nvPr/>
        </p:nvPicPr>
        <p:blipFill>
          <a:blip r:embed="rId2"/>
          <a:stretch/>
        </p:blipFill>
        <p:spPr>
          <a:xfrm>
            <a:off x="4484520" y="1371600"/>
            <a:ext cx="4201920" cy="2057040"/>
          </a:xfrm>
          <a:prstGeom prst="rect">
            <a:avLst/>
          </a:prstGeom>
          <a:ln w="0">
            <a:noFill/>
          </a:ln>
        </p:spPr>
      </p:pic>
      <p:sp>
        <p:nvSpPr>
          <p:cNvPr id="164" name="TextBox 10"/>
          <p:cNvSpPr/>
          <p:nvPr/>
        </p:nvSpPr>
        <p:spPr>
          <a:xfrm>
            <a:off x="457200" y="5943600"/>
            <a:ext cx="342864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Интерьер собора св.Софии в Новгороде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65" name="TextBox 11"/>
          <p:cNvSpPr/>
          <p:nvPr/>
        </p:nvSpPr>
        <p:spPr>
          <a:xfrm>
            <a:off x="4484520" y="3425760"/>
            <a:ext cx="411372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Орнамент в церкви св.Николы на Липне, Новгород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66" name=""/>
          <p:cNvSpPr/>
          <p:nvPr/>
        </p:nvSpPr>
        <p:spPr>
          <a:xfrm>
            <a:off x="4114800" y="4317480"/>
            <a:ext cx="4571640" cy="162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В древнерусском храме орнамент становится более самостоятельным, но всё ещё играет подчинённую сюжетной росписи роль. Нельзя не отметить более свободную интерпретацию некоторых византийских орнаментальных мотивов.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877BC22-8842-4D59-BE82-F802F492B23D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Заголовок 3"/>
          <p:cNvSpPr/>
          <p:nvPr/>
        </p:nvSpPr>
        <p:spPr>
          <a:xfrm>
            <a:off x="2340360" y="208800"/>
            <a:ext cx="6623280" cy="70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</a:pPr>
            <a:r>
              <a:rPr b="0" lang="ru-RU" sz="2800" spc="-1" strike="noStrike" cap="all">
                <a:solidFill>
                  <a:srgbClr val="953735"/>
                </a:solidFill>
                <a:latin typeface="Calibri"/>
                <a:ea typeface="DejaVu Sans"/>
              </a:rPr>
              <a:t>Сборники византийских и древнерусских орнаментов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68" name="Рисунок 156" descr=""/>
          <p:cNvPicPr/>
          <p:nvPr/>
        </p:nvPicPr>
        <p:blipFill>
          <a:blip r:embed="rId1"/>
          <a:stretch/>
        </p:blipFill>
        <p:spPr>
          <a:xfrm>
            <a:off x="427320" y="1368000"/>
            <a:ext cx="1926360" cy="2746080"/>
          </a:xfrm>
          <a:prstGeom prst="rect">
            <a:avLst/>
          </a:prstGeom>
          <a:ln w="0">
            <a:noFill/>
          </a:ln>
        </p:spPr>
      </p:pic>
      <p:pic>
        <p:nvPicPr>
          <p:cNvPr id="169" name="Рисунок 157" descr=""/>
          <p:cNvPicPr/>
          <p:nvPr/>
        </p:nvPicPr>
        <p:blipFill>
          <a:blip r:embed="rId2"/>
          <a:stretch/>
        </p:blipFill>
        <p:spPr>
          <a:xfrm>
            <a:off x="6843240" y="1371600"/>
            <a:ext cx="1842840" cy="2742480"/>
          </a:xfrm>
          <a:prstGeom prst="rect">
            <a:avLst/>
          </a:prstGeom>
          <a:ln w="0">
            <a:noFill/>
          </a:ln>
        </p:spPr>
      </p:pic>
      <p:sp>
        <p:nvSpPr>
          <p:cNvPr id="170" name="TextBox 158"/>
          <p:cNvSpPr/>
          <p:nvPr/>
        </p:nvSpPr>
        <p:spPr>
          <a:xfrm>
            <a:off x="686160" y="4343400"/>
            <a:ext cx="297072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В.Бутовский, “История русского орнамента 10-17вв.” 1870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71" name="TextBox 159"/>
          <p:cNvSpPr/>
          <p:nvPr/>
        </p:nvSpPr>
        <p:spPr>
          <a:xfrm>
            <a:off x="5029560" y="4343400"/>
            <a:ext cx="3199320" cy="88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Г.Гагарин, “Сборник византийских и древнерусских орнаментов” 1889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72" name="" descr=""/>
          <p:cNvPicPr/>
          <p:nvPr/>
        </p:nvPicPr>
        <p:blipFill>
          <a:blip r:embed="rId3"/>
          <a:stretch/>
        </p:blipFill>
        <p:spPr>
          <a:xfrm>
            <a:off x="2514600" y="1371600"/>
            <a:ext cx="1923480" cy="2742480"/>
          </a:xfrm>
          <a:prstGeom prst="rect">
            <a:avLst/>
          </a:prstGeom>
          <a:ln w="0">
            <a:noFill/>
          </a:ln>
        </p:spPr>
      </p:pic>
      <p:pic>
        <p:nvPicPr>
          <p:cNvPr id="173" name="" descr=""/>
          <p:cNvPicPr/>
          <p:nvPr/>
        </p:nvPicPr>
        <p:blipFill>
          <a:blip r:embed="rId4"/>
          <a:stretch/>
        </p:blipFill>
        <p:spPr>
          <a:xfrm>
            <a:off x="4787280" y="1406520"/>
            <a:ext cx="1841400" cy="2707560"/>
          </a:xfrm>
          <a:prstGeom prst="rect">
            <a:avLst/>
          </a:prstGeom>
          <a:ln w="0">
            <a:noFill/>
          </a:ln>
        </p:spPr>
      </p:pic>
      <p:sp>
        <p:nvSpPr>
          <p:cNvPr id="174" name=""/>
          <p:cNvSpPr/>
          <p:nvPr/>
        </p:nvSpPr>
        <p:spPr>
          <a:xfrm>
            <a:off x="457200" y="5257800"/>
            <a:ext cx="8457480" cy="85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Во второй половине 19-го века, на волне всеобщего интереса к искусству Древней Руси, появляется ряд изданий, посвященных древнерусскому и византийскому орнаменту.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79BD296-7D7C-419D-962D-0A7210518C65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Заголовок 1"/>
          <p:cNvSpPr/>
          <p:nvPr/>
        </p:nvSpPr>
        <p:spPr>
          <a:xfrm>
            <a:off x="2340360" y="209160"/>
            <a:ext cx="6623280" cy="70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</a:pPr>
            <a:r>
              <a:rPr b="0" lang="ru-RU" sz="2800" spc="-1" strike="noStrike" cap="all">
                <a:solidFill>
                  <a:srgbClr val="953735"/>
                </a:solidFill>
                <a:latin typeface="Calibri"/>
                <a:ea typeface="DejaVu Sans"/>
              </a:rPr>
              <a:t>Церковь благовещения на архиерейском подворье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76" name="" descr=""/>
          <p:cNvPicPr/>
          <p:nvPr/>
        </p:nvPicPr>
        <p:blipFill>
          <a:blip r:embed="rId1"/>
          <a:stretch/>
        </p:blipFill>
        <p:spPr>
          <a:xfrm>
            <a:off x="685800" y="1371600"/>
            <a:ext cx="3428280" cy="3428280"/>
          </a:xfrm>
          <a:prstGeom prst="rect">
            <a:avLst/>
          </a:prstGeom>
          <a:ln w="0">
            <a:noFill/>
          </a:ln>
        </p:spPr>
      </p:pic>
      <p:pic>
        <p:nvPicPr>
          <p:cNvPr id="177" name="" descr=""/>
          <p:cNvPicPr/>
          <p:nvPr/>
        </p:nvPicPr>
        <p:blipFill>
          <a:blip r:embed="rId2"/>
          <a:stretch/>
        </p:blipFill>
        <p:spPr>
          <a:xfrm>
            <a:off x="5715000" y="1371600"/>
            <a:ext cx="2570040" cy="3428280"/>
          </a:xfrm>
          <a:prstGeom prst="rect">
            <a:avLst/>
          </a:prstGeom>
          <a:ln w="0">
            <a:noFill/>
          </a:ln>
        </p:spPr>
      </p:pic>
      <p:sp>
        <p:nvSpPr>
          <p:cNvPr id="178" name=""/>
          <p:cNvSpPr/>
          <p:nvPr/>
        </p:nvSpPr>
        <p:spPr>
          <a:xfrm>
            <a:off x="685800" y="4967640"/>
            <a:ext cx="3428280" cy="28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Церковь Благовещения. Вид снаружи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79" name=""/>
          <p:cNvSpPr/>
          <p:nvPr/>
        </p:nvSpPr>
        <p:spPr>
          <a:xfrm>
            <a:off x="5715000" y="4967640"/>
            <a:ext cx="251388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i="1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Церковь Благовещения. Вид внутри. Верхний храм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80" name=""/>
          <p:cNvSpPr/>
          <p:nvPr/>
        </p:nvSpPr>
        <p:spPr>
          <a:xfrm>
            <a:off x="685800" y="5570280"/>
            <a:ext cx="8000280" cy="60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Церковь построена по проекту Н.Н.Никонова в 1889-93 гг. Архитектура храма была выдержана в духе московско-ярославского зодчества 17 в.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Диплом презентация</Template>
  <TotalTime>975</TotalTime>
  <Application>LibreOffice/7.3.2.2$Windows_X86_64 LibreOffice_project/49f2b1bff42cfccbd8f788c8dc32c1c309559be0</Application>
  <AppVersion>15.0000</AppVersion>
  <Words>419</Words>
  <Paragraphs>61</Paragraphs>
  <Company>Hewlett-Packard Company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2020-05-13T08:35:16Z</dcterms:created>
  <dc:creator>LENA</dc:creator>
  <dc:description/>
  <dc:language>en-US</dc:language>
  <cp:lastModifiedBy/>
  <dcterms:modified xsi:type="dcterms:W3CDTF">2022-06-01T13:31:12Z</dcterms:modified>
  <cp:revision>97</cp:revision>
  <dc:subject/>
  <dc:title>     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13</vt:i4>
  </property>
</Properties>
</file>