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>
                <a:solidFill>
                  <a:srgbClr val="5E7076"/>
                </a:solidFill>
              </a:defRPr>
            </a:lvl1pPr>
          </a:lstStyle>
          <a:p>
            <a:r>
              <a:rPr lang="ru-RU" dirty="0"/>
              <a:t>Заголовок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871531" y="3813043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5E7076"/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  <a:endParaRPr lang="ru-RU" dirty="0"/>
          </a:p>
        </p:txBody>
      </p:sp>
      <p:sp>
        <p:nvSpPr>
          <p:cNvPr id="7" name="Подзаголовок 2"/>
          <p:cNvSpPr txBox="1"/>
          <p:nvPr/>
        </p:nvSpPr>
        <p:spPr>
          <a:xfrm>
            <a:off x="506743" y="6117299"/>
            <a:ext cx="1429191" cy="48005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aseline="0" dirty="0">
                <a:solidFill>
                  <a:schemeClr val="bg1"/>
                </a:solidFill>
              </a:rPr>
              <a:t>spbu.ru</a:t>
            </a:r>
            <a:endParaRPr lang="ru-RU" sz="2400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371" y="356659"/>
            <a:ext cx="4814325" cy="562073"/>
          </a:xfrm>
        </p:spPr>
        <p:txBody>
          <a:bodyPr>
            <a:noAutofit/>
          </a:bodyPr>
          <a:lstStyle>
            <a:lvl1pPr algn="l">
              <a:defRPr sz="3735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7381" y="6213309"/>
            <a:ext cx="2016224" cy="288032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</a:fld>
            <a:endParaRPr lang="ru-RU" dirty="0"/>
          </a:p>
        </p:txBody>
      </p:sp>
      <p:sp>
        <p:nvSpPr>
          <p:cNvPr id="7" name="Подзаголовок 2"/>
          <p:cNvSpPr txBox="1"/>
          <p:nvPr/>
        </p:nvSpPr>
        <p:spPr>
          <a:xfrm>
            <a:off x="10608501" y="6117299"/>
            <a:ext cx="1429191" cy="48005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aseline="0" dirty="0">
                <a:solidFill>
                  <a:schemeClr val="bg1"/>
                </a:solidFill>
              </a:rPr>
              <a:t>spbu.ru</a:t>
            </a:r>
            <a:endParaRPr lang="ru-RU" sz="24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1369" y="1892829"/>
            <a:ext cx="11606321" cy="4032448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5E7076"/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 hasCustomPrompt="1"/>
          </p:nvPr>
        </p:nvSpPr>
        <p:spPr>
          <a:xfrm>
            <a:off x="430996" y="1110752"/>
            <a:ext cx="11606695" cy="782076"/>
          </a:xfrm>
        </p:spPr>
        <p:txBody>
          <a:bodyPr>
            <a:normAutofit/>
          </a:bodyPr>
          <a:lstStyle>
            <a:lvl1pPr marL="0" indent="0">
              <a:buNone/>
              <a:defRPr sz="3735" b="1">
                <a:solidFill>
                  <a:srgbClr val="5E7076"/>
                </a:solidFill>
              </a:defRPr>
            </a:lvl1pPr>
            <a:lvl2pPr marL="609600" indent="0">
              <a:buNone/>
              <a:defRPr/>
            </a:lvl2pPr>
            <a:lvl3pPr marL="1219200" indent="0">
              <a:buNone/>
              <a:defRPr/>
            </a:lvl3pPr>
            <a:lvl4pPr marL="1828800" indent="0">
              <a:buNone/>
              <a:defRPr/>
            </a:lvl4pPr>
            <a:lvl5pPr marL="2438400" indent="0">
              <a:buNone/>
              <a:defRPr/>
            </a:lvl5pPr>
          </a:lstStyle>
          <a:p>
            <a:pPr lvl="0"/>
            <a:r>
              <a:rPr lang="ru-RU" dirty="0"/>
              <a:t>Заголовок</a:t>
            </a:r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Рабочий слайд с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371" y="356659"/>
            <a:ext cx="4814325" cy="562073"/>
          </a:xfrm>
        </p:spPr>
        <p:txBody>
          <a:bodyPr>
            <a:noAutofit/>
          </a:bodyPr>
          <a:lstStyle>
            <a:lvl1pPr algn="l">
              <a:defRPr sz="3735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27381" y="6213309"/>
            <a:ext cx="2016224" cy="288032"/>
          </a:xfrm>
        </p:spPr>
        <p:txBody>
          <a:bodyPr/>
          <a:lstStyle>
            <a:lvl1pPr algn="l">
              <a:defRPr/>
            </a:lvl1pPr>
          </a:lstStyle>
          <a:p>
            <a:fld id="{CB07D4DF-2351-4A60-A90B-60ED82532F73}" type="slidenum">
              <a:rPr lang="ru-RU" smtClean="0"/>
            </a:fld>
            <a:endParaRPr lang="ru-RU" dirty="0"/>
          </a:p>
        </p:txBody>
      </p:sp>
      <p:sp>
        <p:nvSpPr>
          <p:cNvPr id="7" name="Подзаголовок 2"/>
          <p:cNvSpPr txBox="1"/>
          <p:nvPr/>
        </p:nvSpPr>
        <p:spPr>
          <a:xfrm>
            <a:off x="10608501" y="6117299"/>
            <a:ext cx="1429191" cy="48005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2400" baseline="0" dirty="0">
                <a:solidFill>
                  <a:schemeClr val="bg1"/>
                </a:solidFill>
              </a:rPr>
              <a:t>spbu.ru</a:t>
            </a:r>
            <a:endParaRPr lang="ru-RU" sz="2400" baseline="0" dirty="0">
              <a:solidFill>
                <a:schemeClr val="bg1"/>
              </a:solidFill>
            </a:endParaRPr>
          </a:p>
        </p:txBody>
      </p:sp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431371" y="1412776"/>
            <a:ext cx="5384800" cy="4416491"/>
          </a:xfr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Font typeface="Arial" panose="020B0604020202090204" pitchFamily="34" charset="0"/>
              <a:buNone/>
              <a:defRPr sz="3735">
                <a:solidFill>
                  <a:schemeClr val="bg1"/>
                </a:solidFill>
              </a:defRPr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/>
              <a:t>фото</a:t>
            </a:r>
            <a:endParaRPr lang="ru-RU" dirty="0"/>
          </a:p>
        </p:txBody>
      </p:sp>
      <p:sp>
        <p:nvSpPr>
          <p:cNvPr id="11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6096000" y="1412776"/>
            <a:ext cx="5760640" cy="451250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Подзаголовок</a:t>
            </a:r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 с большой фотографи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0" y="1412776"/>
            <a:ext cx="12192000" cy="5445224"/>
          </a:xfrm>
          <a:solidFill>
            <a:schemeClr val="bg1">
              <a:lumMod val="75000"/>
            </a:schemeClr>
          </a:solidFill>
          <a:ln>
            <a:solidFill>
              <a:srgbClr val="000000">
                <a:alpha val="21176"/>
              </a:srgbClr>
            </a:solidFill>
          </a:ln>
        </p:spPr>
        <p:txBody>
          <a:bodyPr anchor="ctr"/>
          <a:lstStyle>
            <a:lvl1pPr marL="0" indent="0" algn="ctr">
              <a:buFont typeface="Arial" panose="020B0604020202090204" pitchFamily="34" charset="0"/>
              <a:buNone/>
              <a:defRPr sz="3735">
                <a:solidFill>
                  <a:schemeClr val="bg1"/>
                </a:solidFill>
              </a:defRPr>
            </a:lvl1pPr>
            <a:lvl2pPr>
              <a:defRPr sz="3200"/>
            </a:lvl2pPr>
            <a:lvl3pPr>
              <a:defRPr sz="2665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ru-RU" dirty="0"/>
              <a:t>фото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371" y="356659"/>
            <a:ext cx="4814325" cy="562073"/>
          </a:xfrm>
        </p:spPr>
        <p:txBody>
          <a:bodyPr>
            <a:noAutofit/>
          </a:bodyPr>
          <a:lstStyle>
            <a:lvl1pPr algn="l">
              <a:defRPr sz="3735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31371" y="5733256"/>
            <a:ext cx="11760629" cy="672075"/>
          </a:xfrm>
          <a:prstGeom prst="rect">
            <a:avLst/>
          </a:prstGeom>
          <a:solidFill>
            <a:srgbClr val="FFFFFF">
              <a:alpha val="56863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431371" y="5754817"/>
            <a:ext cx="11521280" cy="672075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>
                <a:solidFill>
                  <a:srgbClr val="5E7076"/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ctr"/>
            <a:r>
              <a:rPr lang="ru-RU" sz="1600" baseline="0" dirty="0">
                <a:solidFill>
                  <a:schemeClr val="bg1"/>
                </a:solidFill>
              </a:rPr>
              <a:t>Санкт-Петербургский государственный университет</a:t>
            </a:r>
            <a:endParaRPr lang="ru-RU" sz="1600" baseline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крывающи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2"/>
          <p:cNvSpPr txBox="1"/>
          <p:nvPr/>
        </p:nvSpPr>
        <p:spPr>
          <a:xfrm>
            <a:off x="506743" y="6117299"/>
            <a:ext cx="1429191" cy="480053"/>
          </a:xfrm>
          <a:prstGeom prst="rect">
            <a:avLst/>
          </a:prstGeom>
        </p:spPr>
        <p:txBody>
          <a:bodyPr vert="horz" lIns="121920" tIns="60960" rIns="121920" bIns="6096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3200" kern="1200">
                <a:solidFill>
                  <a:srgbClr val="5E7076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9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400" baseline="0" dirty="0">
                <a:solidFill>
                  <a:schemeClr val="bg1"/>
                </a:solidFill>
              </a:rPr>
              <a:t>spbu.ru</a:t>
            </a:r>
            <a:endParaRPr lang="ru-RU" sz="2400" baseline="0" dirty="0">
              <a:solidFill>
                <a:schemeClr val="bg1"/>
              </a:solidFill>
            </a:endParaRPr>
          </a:p>
        </p:txBody>
      </p:sp>
      <p:sp>
        <p:nvSpPr>
          <p:cNvPr id="9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431371" y="1508787"/>
            <a:ext cx="11425269" cy="480053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rgbClr val="5E7076"/>
                </a:solidFill>
              </a:defRPr>
            </a:lvl1pPr>
            <a:lvl2pPr marL="609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Текст</a:t>
            </a:r>
            <a:endParaRPr lang="ru-RU" dirty="0"/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431371" y="356659"/>
            <a:ext cx="4814325" cy="562073"/>
          </a:xfrm>
        </p:spPr>
        <p:txBody>
          <a:bodyPr>
            <a:noAutofit/>
          </a:bodyPr>
          <a:lstStyle>
            <a:lvl1pPr algn="l">
              <a:defRPr sz="3735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ru-RU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image" Target="../media/image3.jpeg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lvl1pPr algn="ctr" defTabSz="1219200" rtl="0" eaLnBrk="1" latinLnBrk="0" hangingPunct="1">
        <a:spcBef>
          <a:spcPct val="0"/>
        </a:spcBef>
        <a:buNone/>
        <a:defRPr sz="586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4265" kern="1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381000" algn="l" defTabSz="1219200" rtl="0" eaLnBrk="1" latinLnBrk="0" hangingPunct="1">
        <a:spcBef>
          <a:spcPts val="130"/>
        </a:spcBef>
        <a:buFont typeface="Arial" panose="020B0604020202090204" pitchFamily="34" charset="0"/>
        <a:buChar char="–"/>
        <a:defRPr sz="3735" kern="1200">
          <a:solidFill>
            <a:schemeClr val="tx1"/>
          </a:solidFill>
          <a:latin typeface="+mn-lt"/>
          <a:ea typeface="+mn-ea"/>
          <a:cs typeface="+mn-cs"/>
        </a:defRPr>
      </a:lvl2pPr>
      <a:lvl3pPr marL="15240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6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–"/>
        <a:defRPr sz="2665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»"/>
        <a:defRPr sz="2665" kern="1200">
          <a:solidFill>
            <a:schemeClr val="tx1"/>
          </a:solidFill>
          <a:latin typeface="+mn-lt"/>
          <a:ea typeface="+mn-ea"/>
          <a:cs typeface="+mn-cs"/>
        </a:defRPr>
      </a:lvl5pPr>
      <a:lvl6pPr marL="33528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6pPr>
      <a:lvl7pPr marL="39624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7pPr>
      <a:lvl8pPr marL="45720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8pPr>
      <a:lvl9pPr marL="5181600" indent="-304800" algn="l" defTabSz="1219200" rtl="0" eaLnBrk="1" latinLnBrk="0" hangingPunct="1">
        <a:spcBef>
          <a:spcPts val="130"/>
        </a:spcBef>
        <a:buFont typeface="Arial" panose="020B0604020202090204" pitchFamily="34" charset="0"/>
        <a:buChar char="•"/>
        <a:defRPr sz="266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4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0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6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2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800" algn="l" defTabSz="121920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Влияние стран БРИКС на современную мировую политику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pPr algn="r"/>
            <a:endParaRPr lang="zh-CN" altLang="en-US" sz="2000"/>
          </a:p>
          <a:p>
            <a:pPr algn="r"/>
            <a:endParaRPr lang="zh-CN" altLang="en-US" sz="2000"/>
          </a:p>
          <a:p>
            <a:pPr algn="r"/>
            <a:endParaRPr lang="zh-CN" altLang="en-US" sz="2000"/>
          </a:p>
          <a:p>
            <a:pPr algn="r"/>
            <a:r>
              <a:rPr lang="zh-CN" altLang="en-US" sz="2000"/>
              <a:t>Юй Шэннань</a:t>
            </a:r>
            <a:endParaRPr lang="zh-CN" altLang="en-US" sz="2000"/>
          </a:p>
          <a:p>
            <a:pPr algn="r"/>
            <a:r>
              <a:rPr lang="zh-CN" altLang="en-US" sz="2000"/>
              <a:t>Васильева Наталия Алексеевна</a:t>
            </a:r>
            <a:endParaRPr lang="zh-CN" alt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Актуальность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211474"/>
            <a:ext cx="11606321" cy="4032448"/>
          </a:xfrm>
        </p:spPr>
        <p:txBody>
          <a:bodyPr>
            <a:noAutofit/>
          </a:bodyPr>
          <a:p>
            <a:r>
              <a:rPr lang="zh-CN" altLang="en-US" sz="1600">
                <a:latin typeface="Times New Roman Regular" panose="02020503050405090304" charset="0"/>
                <a:cs typeface="Times New Roman Regular" panose="02020503050405090304" charset="0"/>
              </a:rPr>
              <a:t>Одним из ключевых факторов недавней трансформации международной политики и перехода к многополярности стало появление так называемых БРИКС - Бразилии, России, Индии, Китая и Южной Африки. Термин БРИК (к тому времени без Южной Африки) впервые был введен инвестиционным банком «Goldman Sachs» в 2001 году, обозначая на тот момент группу крупных, быстрорастущих и, следовательно, многообещающих экономик. Продолжающаяся глобальная экономическая трансформация в пользу стран БРИК быстро привела к тому, что изначально чисто финансовый термин стал фактом и в международной политике.</a:t>
            </a:r>
            <a:endParaRPr lang="zh-CN" altLang="en-US" sz="16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 sz="1800">
                <a:latin typeface="Times New Roman Regular" panose="02020503050405090304" charset="0"/>
                <a:cs typeface="Times New Roman Regular" panose="02020503050405090304" charset="0"/>
              </a:rPr>
              <a:t>В 2006 году по инициативе России страны БРИК начали трансформироваться в политическую группировку, министры иностранных дел которых неофициально собирались на встречи международных организаций и объявляли о регулярных встречах для рассмотрения основных вопросов глобальной повестки дня. В апреле 2009 года по приглашению России страны БРИК провели свой первый саммит лидеров в Екатеринбурге. ЮАР была официально приглашена присоединиться к клубу в конце 2010 года, тем самым превратив БРИК в БРИКС с большой буквы. С тех пор БРИКС проводит регулярные встречи на разных уровнях правительства и по вопросам, якобы для улучшения координации «по международным и региональным вопросам, представляющим общие интересы». Тем не менее, на удивление мало исследований, анализирующих потенциальное влияние БРИКС на международную систему, оценивают, действительно ли эти государства соответствуют этому важному условию.</a:t>
            </a:r>
            <a:endParaRPr lang="zh-CN" altLang="en-US" sz="1800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 sz="1800">
                <a:latin typeface="Times New Roman Regular" panose="02020503050405090304" charset="0"/>
                <a:cs typeface="Times New Roman Regular" panose="02020503050405090304" charset="0"/>
              </a:rPr>
              <a:t>В свете вышесказанного в рамках настоящего исследования мы выдвигаем в качестве главной проблемы изучение современного состояния взаимодействия стран-участников группы БРИКС и оценку их влияния на мировую политику и глобальную экономику. Выбор темы исследования обусловлен прежде всего дефицитом актуальных данных относительно очерченной проблемы.</a:t>
            </a:r>
            <a:endParaRPr lang="zh-CN" altLang="en-US" sz="1800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141624"/>
            <a:ext cx="11606321" cy="4032448"/>
          </a:xfrm>
        </p:spPr>
        <p:txBody>
          <a:bodyPr/>
          <a:p>
            <a:r>
              <a:rPr lang="zh-CN" altLang="en-US" b="1">
                <a:latin typeface="Times New Roman Bold" panose="02020503050405090304" charset="0"/>
                <a:cs typeface="Times New Roman Bold" panose="02020503050405090304" charset="0"/>
              </a:rPr>
              <a:t>Объект исследования</a:t>
            </a:r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 – внешнеполитическая стратегия стран-участников группы БРИКС.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 b="1">
                <a:latin typeface="Times New Roman Bold" panose="02020503050405090304" charset="0"/>
                <a:cs typeface="Times New Roman Bold" panose="02020503050405090304" charset="0"/>
              </a:rPr>
              <a:t>Предмет исследования</a:t>
            </a:r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 – вклад и ценность группы БРИКС в современной мировой политике.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 b="1">
                <a:latin typeface="Times New Roman Bold" panose="02020503050405090304" charset="0"/>
                <a:cs typeface="Times New Roman Bold" panose="02020503050405090304" charset="0"/>
              </a:rPr>
              <a:t>Цель исследования</a:t>
            </a:r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 – оценить вклад и ценность, влияние стран группы БРИКС на современную мировую политику.</a:t>
            </a:r>
            <a:r>
              <a:rPr lang="zh-CN" altLang="en-US"/>
              <a:t> 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1165" y="356870"/>
            <a:ext cx="5718175" cy="561975"/>
          </a:xfrm>
        </p:spPr>
        <p:txBody>
          <a:bodyPr/>
          <a:p>
            <a:r>
              <a:rPr lang="zh-CN" altLang="en-US"/>
              <a:t>Задачи исследования: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114319"/>
            <a:ext cx="11606321" cy="4032448"/>
          </a:xfrm>
        </p:spPr>
        <p:txBody>
          <a:bodyPr>
            <a:normAutofit fontScale="80000"/>
          </a:bodyPr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1)Выявить основания для формирования стран БРИКС;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2)Охарактеризовать особенности и новые тенденции мировой политики;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3)Раскрыть основные направления и содержание политического сотрудничества в БРИКС;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4)Описать внешнеполитические стратегии стран БРИКС;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5)Выявить отношения между БРИКС и державами;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6)Оценить стратегию БРИКС в отношении развивающихся стран 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7)Описать статус и роль БРИКС в мировой политике;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8)Сформулировать перспективы БРИКС в современной мировой политике.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  <a:sym typeface="+mn-ea"/>
              </a:rPr>
              <a:t>Методы исследования</a:t>
            </a:r>
            <a:r>
              <a:rPr lang="en-US" altLang="zh-CN">
                <a:latin typeface="Times New Roman Regular" panose="02020503050405090304" charset="0"/>
                <a:cs typeface="Times New Roman Regular" panose="02020503050405090304" charset="0"/>
                <a:sym typeface="+mn-ea"/>
              </a:rPr>
              <a:t>:</a:t>
            </a:r>
            <a:endParaRPr lang="en-US" altLang="zh-CN">
              <a:latin typeface="Times New Roman Regular" panose="02020503050405090304" charset="0"/>
              <a:cs typeface="Times New Roman Regular" panose="02020503050405090304" charset="0"/>
              <a:sym typeface="+mn-ea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210839"/>
            <a:ext cx="11606321" cy="4032448"/>
          </a:xfrm>
        </p:spPr>
        <p:txBody>
          <a:bodyPr>
            <a:normAutofit fontScale="70000"/>
          </a:bodyPr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Методы исследования включают совокупность классических подходов к рассмотрению отношений между странами-участниками группы БРИКС в контексте влияния на современную мировую политику. В рамках данного исследования задействованы </a:t>
            </a:r>
            <a:r>
              <a:rPr lang="zh-CN" altLang="en-US" b="1">
                <a:latin typeface="Times New Roman Bold" panose="02020503050405090304" charset="0"/>
                <a:cs typeface="Times New Roman Bold" panose="02020503050405090304" charset="0"/>
              </a:rPr>
              <a:t>сравнительный, исторический, институционный и функциональный методы исследования</a:t>
            </a:r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. Помимо этого, в основе настоящей работы лежит также пространственно-организационный подход к анализу мировой политики. Рассмотрение внешнеполитической деятельности стран группы БРИКС основано на анализе официальных документов и заявлений официальных лиц, а также публикаций, представленных в авторитетных источниках СМИ. На уровне общенаучной методологии были задействованы теоретические методы анализа и синтеза, абстрагирования, индукции и дедукции, методы системного подхода при исследовании вопросов становления и функционирования стран БРИКС на мировой арене. 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  <a:sym typeface="+mn-ea"/>
              </a:rPr>
              <a:t>Научная новизна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252749"/>
            <a:ext cx="11606321" cy="4032448"/>
          </a:xfrm>
        </p:spPr>
        <p:txBody>
          <a:bodyPr>
            <a:normAutofit fontScale="90000" lnSpcReduction="10000"/>
          </a:bodyPr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Научная новизна проведенного исследования состоит в том, что представлен комплексный подход к исследованию статуса и роли группы БРИКС в мировой политике; сформулированы перспективы БРИКС и влияние группы на мировую политику в условиях современности; последующее развитие получило выявление внешнеполитических и экономических интересов стран БРИКС на международной арене; охарактеризованы отдельные точки соприкосновения и сотрудничества стран-участников группы БРИКС с мировыми державами и экономически-развитыми странами. 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31165" y="356870"/>
            <a:ext cx="5509260" cy="561975"/>
          </a:xfrm>
        </p:spPr>
        <p:txBody>
          <a:bodyPr/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  <a:sym typeface="+mn-ea"/>
              </a:rPr>
              <a:t>Практическая ценность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31369" y="1086379"/>
            <a:ext cx="11606321" cy="4032448"/>
          </a:xfrm>
        </p:spPr>
        <p:txBody>
          <a:bodyPr/>
          <a:p>
            <a:r>
              <a:rPr lang="zh-CN" altLang="en-US">
                <a:latin typeface="Times New Roman Regular" panose="02020503050405090304" charset="0"/>
                <a:cs typeface="Times New Roman Regular" panose="02020503050405090304" charset="0"/>
              </a:rPr>
              <a:t>Практическая ценность сделанных в работе выводов заключается в том, что они могут способствовать принятию научно-обоснованных решений в контексте реализации внешнеполитических стратегий стран-участников группы БРИКС в условиях построения стратегического партнерства на международной арене.</a:t>
            </a:r>
            <a:endParaRPr lang="zh-CN" altLang="en-US">
              <a:latin typeface="Times New Roman Regular" panose="02020503050405090304" charset="0"/>
              <a:cs typeface="Times New Roman Regular" panose="0202050305040509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lang="ru-RU" altLang="zh-CN"/>
              <a:t>Спасибо за внимание</a:t>
            </a:r>
            <a:endParaRPr lang="ru-RU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4450</Words>
  <Application>WPS 文字</Application>
  <PresentationFormat>宽屏</PresentationFormat>
  <Paragraphs>42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23" baseType="lpstr">
      <vt:lpstr>Arial</vt:lpstr>
      <vt:lpstr>方正书宋_GBK</vt:lpstr>
      <vt:lpstr>Wingdings</vt:lpstr>
      <vt:lpstr>宋体</vt:lpstr>
      <vt:lpstr>Arial Unicode MS</vt:lpstr>
      <vt:lpstr>Calibri Light</vt:lpstr>
      <vt:lpstr>Helvetica Neue</vt:lpstr>
      <vt:lpstr>汉仪书宋二KW</vt:lpstr>
      <vt:lpstr>Calibri</vt:lpstr>
      <vt:lpstr>微软雅黑</vt:lpstr>
      <vt:lpstr>汉仪旗黑</vt:lpstr>
      <vt:lpstr>Times New Roman Regular</vt:lpstr>
      <vt:lpstr>Times New Roman Bold</vt:lpstr>
      <vt:lpstr>儷宋 Pro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mac</dc:creator>
  <cp:lastModifiedBy>mac</cp:lastModifiedBy>
  <cp:revision>1</cp:revision>
  <dcterms:created xsi:type="dcterms:W3CDTF">2021-05-19T12:59:29Z</dcterms:created>
  <dcterms:modified xsi:type="dcterms:W3CDTF">2021-05-19T12:59:29Z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2052-3.0.0.4824</vt:lpwstr>
  </property>
</Properties>
</file>