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9" r:id="rId4"/>
    <p:sldId id="280" r:id="rId5"/>
    <p:sldId id="281" r:id="rId6"/>
    <p:sldId id="288" r:id="rId7"/>
    <p:sldId id="289" r:id="rId8"/>
    <p:sldId id="285" r:id="rId9"/>
    <p:sldId id="292" r:id="rId10"/>
    <p:sldId id="286" r:id="rId11"/>
    <p:sldId id="290" r:id="rId12"/>
    <p:sldId id="29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3" autoAdjust="0"/>
  </p:normalViewPr>
  <p:slideViewPr>
    <p:cSldViewPr>
      <p:cViewPr>
        <p:scale>
          <a:sx n="100" d="100"/>
          <a:sy n="100" d="100"/>
        </p:scale>
        <p:origin x="-946" y="6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C7C8461-E9B7-4AD6-BD35-D0896999844F}" type="datetimeFigureOut">
              <a:rPr lang="ru-RU" smtClean="0"/>
              <a:pPr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73A9A06-CDE7-4385-9919-43978CA80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Санкт-Петербургский государственный университет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«Реставрация»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Реставрация предметов декоративно-прикладного искусства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Выпускная квалификационная работа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студентки 4 курса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Мукушевой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Научный руководитель: художник-реставратор Погодина Н.В.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Рецензент: художник-реставратор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Бровко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Е.М.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Реставрация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позолоченной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шкатулки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после реставрации</a:t>
            </a:r>
            <a:endParaRPr lang="ru-RU" dirty="0"/>
          </a:p>
        </p:txBody>
      </p:sp>
      <p:pic>
        <p:nvPicPr>
          <p:cNvPr id="6" name="Содержимое 5" descr="85M_o42nwX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276872"/>
            <a:ext cx="3816424" cy="1872208"/>
          </a:xfrm>
        </p:spPr>
      </p:pic>
      <p:pic>
        <p:nvPicPr>
          <p:cNvPr id="4" name="Рисунок 3" descr="TwXrE38RSQ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204864"/>
            <a:ext cx="4355976" cy="1944216"/>
          </a:xfrm>
          <a:prstGeom prst="rect">
            <a:avLst/>
          </a:prstGeom>
        </p:spPr>
      </p:pic>
      <p:pic>
        <p:nvPicPr>
          <p:cNvPr id="5" name="Рисунок 4" descr="0cW78ZOYh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265712"/>
            <a:ext cx="2880320" cy="2592288"/>
          </a:xfrm>
          <a:prstGeom prst="rect">
            <a:avLst/>
          </a:prstGeom>
        </p:spPr>
      </p:pic>
      <p:pic>
        <p:nvPicPr>
          <p:cNvPr id="7" name="Рисунок 6" descr="MHFjIj4fSl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93704"/>
            <a:ext cx="2520280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Копия</a:t>
            </a:r>
            <a:r>
              <a:rPr lang="ru-RU" dirty="0" smtClean="0"/>
              <a:t> </a:t>
            </a:r>
            <a:r>
              <a:rPr lang="ru-RU" dirty="0" smtClean="0"/>
              <a:t>крышки</a:t>
            </a:r>
            <a:endParaRPr lang="ru-RU" dirty="0"/>
          </a:p>
        </p:txBody>
      </p:sp>
      <p:pic>
        <p:nvPicPr>
          <p:cNvPr id="4" name="Содержимое 3" descr="C6mo7HERpI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2260" y="2249488"/>
            <a:ext cx="3459480" cy="4324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140" y="2967335"/>
            <a:ext cx="8223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Сведения о шкатулке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Объект </a:t>
            </a:r>
            <a:r>
              <a:rPr lang="ru-RU" dirty="0" err="1" smtClean="0"/>
              <a:t>исследования:пробы</a:t>
            </a:r>
            <a:r>
              <a:rPr lang="ru-RU" dirty="0" smtClean="0"/>
              <a:t>, отобранные с мест, где материал отслаивался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Предмет исследования: материал, из которого была сделана шкатулка.</a:t>
            </a:r>
            <a:r>
              <a:rPr lang="en-US" dirty="0" smtClean="0"/>
              <a:t> </a:t>
            </a:r>
            <a:r>
              <a:rPr lang="ru-RU" dirty="0" smtClean="0"/>
              <a:t>Его необходимо изучить, чтобы приступить к реставрации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Цель исследования: отреставрировать шкатулку на основании результатов исследования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Задача исследования: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Методами оптической спектроскопии определить состав пигментов, наполнителей и связующих материалы красочного слоя позолоченной шкатулки конца </a:t>
            </a:r>
            <a:r>
              <a:rPr lang="en-US" dirty="0" smtClean="0"/>
              <a:t>XIX</a:t>
            </a:r>
            <a:r>
              <a:rPr lang="ru-RU" dirty="0" smtClean="0"/>
              <a:t> века, провести измерения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методами </a:t>
            </a:r>
            <a:r>
              <a:rPr lang="ru-RU" dirty="0" err="1" smtClean="0"/>
              <a:t>микроспектроскопии</a:t>
            </a:r>
            <a:r>
              <a:rPr lang="ru-RU" dirty="0" smtClean="0"/>
              <a:t> комбинационного рассеяния и инфракрасной спектроскопии на </a:t>
            </a:r>
            <a:r>
              <a:rPr lang="ru-RU" dirty="0" err="1" smtClean="0"/>
              <a:t>микрообразцах</a:t>
            </a:r>
            <a:r>
              <a:rPr lang="ru-RU" dirty="0" smtClean="0"/>
              <a:t>, которые были отобраны в процессе реставрации с предмета.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Аналоги</a:t>
            </a:r>
            <a:endParaRPr lang="ru-RU" dirty="0"/>
          </a:p>
        </p:txBody>
      </p:sp>
      <p:pic>
        <p:nvPicPr>
          <p:cNvPr id="5" name="Содержимое 4" descr="2021-04-10 (2)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8201" y="2708920"/>
            <a:ext cx="3976597" cy="4066530"/>
          </a:xfrm>
        </p:spPr>
      </p:pic>
      <p:pic>
        <p:nvPicPr>
          <p:cNvPr id="6" name="Содержимое 5" descr="b2ap3_large_462873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5255" y="2636912"/>
            <a:ext cx="3724490" cy="4138538"/>
          </a:xfrm>
        </p:spPr>
      </p:pic>
      <p:sp>
        <p:nvSpPr>
          <p:cNvPr id="8" name="TextBox 7"/>
          <p:cNvSpPr txBox="1"/>
          <p:nvPr/>
        </p:nvSpPr>
        <p:spPr>
          <a:xfrm>
            <a:off x="395536" y="18448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Иоанн Богослов в молчании, икона модерна. Работа иконописной мастерской Н.М. Софонова, Палех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8024" y="1916832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Казанская икона Божией матери, икона модерна. Работа  И.И </a:t>
            </a:r>
            <a:r>
              <a:rPr lang="ru-RU" sz="1600" dirty="0" err="1" smtClean="0"/>
              <a:t>Фухтикова</a:t>
            </a:r>
            <a:r>
              <a:rPr lang="ru-RU" sz="1600" dirty="0" smtClean="0"/>
              <a:t>, 1894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 до реставрации</a:t>
            </a:r>
            <a:endParaRPr lang="ru-RU" dirty="0"/>
          </a:p>
        </p:txBody>
      </p:sp>
      <p:pic>
        <p:nvPicPr>
          <p:cNvPr id="8" name="Содержимое 7" descr="IMG_18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84127"/>
            <a:ext cx="4038600" cy="4056683"/>
          </a:xfrm>
        </p:spPr>
      </p:pic>
      <p:pic>
        <p:nvPicPr>
          <p:cNvPr id="10" name="Содержимое 9" descr="IMG_18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276872"/>
            <a:ext cx="2232248" cy="2438893"/>
          </a:xfrm>
        </p:spPr>
      </p:pic>
      <p:sp>
        <p:nvSpPr>
          <p:cNvPr id="11" name="TextBox 10"/>
          <p:cNvSpPr txBox="1"/>
          <p:nvPr/>
        </p:nvSpPr>
        <p:spPr>
          <a:xfrm>
            <a:off x="539552" y="19888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 лицевой стороны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19888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Общий вид задней стороны</a:t>
            </a:r>
            <a:endParaRPr lang="ru-RU" dirty="0"/>
          </a:p>
        </p:txBody>
      </p:sp>
      <p:pic>
        <p:nvPicPr>
          <p:cNvPr id="7" name="Рисунок 6" descr="IMG_18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5229200"/>
            <a:ext cx="1944216" cy="1512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76056" y="48691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Тыльная сторона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Картограммы</a:t>
            </a:r>
            <a:endParaRPr lang="ru-RU" dirty="0"/>
          </a:p>
        </p:txBody>
      </p:sp>
      <p:pic>
        <p:nvPicPr>
          <p:cNvPr id="6" name="Содержимое 5" descr="2021-04-07 (4)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66259" y="1700808"/>
            <a:ext cx="2109997" cy="2664296"/>
          </a:xfrm>
        </p:spPr>
      </p:pic>
      <p:sp>
        <p:nvSpPr>
          <p:cNvPr id="7" name="TextBox 6"/>
          <p:cNvSpPr txBox="1"/>
          <p:nvPr/>
        </p:nvSpPr>
        <p:spPr>
          <a:xfrm>
            <a:off x="6804248" y="191683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Картограмма крышки шкатулки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2060848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Картограмма задней стороны шкатулки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342900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Картограмма лицевой стороны шкатулки</a:t>
            </a:r>
            <a:endParaRPr lang="ru-RU" dirty="0"/>
          </a:p>
        </p:txBody>
      </p:sp>
      <p:pic>
        <p:nvPicPr>
          <p:cNvPr id="1028" name="Picture 4" descr="C:\Users\User\Desktop\картограммы\2021-04-04 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509120"/>
            <a:ext cx="2448272" cy="19888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00192" y="407707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Картограмма тыльной стороны шкатулки</a:t>
            </a:r>
            <a:endParaRPr lang="ru-RU" sz="1400" dirty="0"/>
          </a:p>
        </p:txBody>
      </p:sp>
      <p:pic>
        <p:nvPicPr>
          <p:cNvPr id="13" name="Содержимое 12" descr="2021-04-04 (2)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2411760" cy="1605495"/>
          </a:xfrm>
        </p:spPr>
      </p:pic>
      <p:pic>
        <p:nvPicPr>
          <p:cNvPr id="3" name="Picture 3" descr="C:\Users\User\Desktop\картограммы\2021-04-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2152997" cy="1704727"/>
          </a:xfrm>
          <a:prstGeom prst="rect">
            <a:avLst/>
          </a:prstGeom>
          <a:noFill/>
        </p:spPr>
      </p:pic>
      <p:pic>
        <p:nvPicPr>
          <p:cNvPr id="4" name="Picture 4" descr="C:\Users\User\Desktop\картограммы\2021-04-04 (6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157192"/>
            <a:ext cx="3240360" cy="170080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707904" y="522920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Картограмма боковой правой </a:t>
            </a:r>
            <a:r>
              <a:rPr lang="ru-RU" dirty="0" err="1" smtClean="0"/>
              <a:t>сороны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Взятие проб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7884368" y="5373216"/>
            <a:ext cx="72008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6119336"/>
            <a:ext cx="13681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Проба 1. Образец левкаса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564904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Проба 2. Образец бумаги на белковом клею.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8024" y="14127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Проба 4. Образец пигмента ультрамарин на основе шеллака</a:t>
            </a:r>
            <a:endParaRPr lang="ru-RU" sz="1400" dirty="0"/>
          </a:p>
        </p:txBody>
      </p:sp>
      <p:pic>
        <p:nvPicPr>
          <p:cNvPr id="16" name="Содержимое 15" descr="IMG_1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20888"/>
            <a:ext cx="2520280" cy="1944216"/>
          </a:xfrm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107504" y="3717032"/>
            <a:ext cx="864096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4437112"/>
            <a:ext cx="19077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Проба 3. Образец бумаги из целлюлозных волокон(бумага, дерево, ротанг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043608" y="2996952"/>
            <a:ext cx="1872208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Содержимое 30" descr="IMG_1801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346647"/>
            <a:ext cx="4038600" cy="2331643"/>
          </a:xfrm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6804248" y="5373216"/>
            <a:ext cx="180020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724128" y="2060848"/>
            <a:ext cx="1800200" cy="2880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pic>
        <p:nvPicPr>
          <p:cNvPr id="10" name="Содержимое 9" descr="2021-04-26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132856"/>
            <a:ext cx="1897545" cy="967824"/>
          </a:xfrm>
        </p:spPr>
      </p:pic>
      <p:pic>
        <p:nvPicPr>
          <p:cNvPr id="2050" name="Picture 2" descr="C:\Users\User\Desktop\2021-04-26 (2)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1889924" cy="11354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1760" y="2060848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Образец 1. На присутствуют 2 слоя. </a:t>
            </a:r>
            <a:r>
              <a:rPr lang="ru-RU" sz="1200" dirty="0" err="1" smtClean="0"/>
              <a:t>Первый-основы</a:t>
            </a:r>
            <a:r>
              <a:rPr lang="ru-RU" sz="1200" dirty="0" smtClean="0"/>
              <a:t> или </a:t>
            </a:r>
            <a:r>
              <a:rPr lang="ru-RU" sz="1200" dirty="0" err="1" smtClean="0"/>
              <a:t>грунта-толстый</a:t>
            </a:r>
            <a:r>
              <a:rPr lang="ru-RU" sz="1200" dirty="0" smtClean="0"/>
              <a:t> нижний белого </a:t>
            </a:r>
            <a:r>
              <a:rPr lang="ru-RU" sz="1200" dirty="0" err="1" smtClean="0"/>
              <a:t>цвета,второй-слой</a:t>
            </a:r>
            <a:r>
              <a:rPr lang="ru-RU" sz="1200" dirty="0" smtClean="0"/>
              <a:t> золочения</a:t>
            </a:r>
            <a:endParaRPr lang="ru-RU" sz="1200" dirty="0"/>
          </a:p>
        </p:txBody>
      </p:sp>
      <p:pic>
        <p:nvPicPr>
          <p:cNvPr id="2052" name="Picture 4" descr="C:\Users\User\Desktop\картограммы\2021-04-2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1882775" cy="1104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83768" y="4437112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Образец 2. Имел жёлто-красный оттенок и был остатками бумаги. Здесь присутствует белковый клей или связующее. Тип красного красителя установить не удалось, т.к. он содержится в очень низкой концентрации.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2132856"/>
            <a:ext cx="18722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Образец 3. Состоит из нескольких целлюлозных волокон (бумага, дерево, ротанг) с присутствием камеди и следами каолинита</a:t>
            </a:r>
            <a:endParaRPr lang="ru-RU" sz="1200" dirty="0"/>
          </a:p>
        </p:txBody>
      </p:sp>
      <p:pic>
        <p:nvPicPr>
          <p:cNvPr id="2053" name="Picture 5" descr="C:\Users\User\Desktop\картограммы\2021-04-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437112"/>
            <a:ext cx="1897063" cy="1440160"/>
          </a:xfrm>
          <a:prstGeom prst="rect">
            <a:avLst/>
          </a:prstGeom>
          <a:noFill/>
        </p:spPr>
      </p:pic>
      <p:pic>
        <p:nvPicPr>
          <p:cNvPr id="2054" name="Picture 6" descr="C:\Users\User\Desktop\картограммы\2021-04-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97152"/>
            <a:ext cx="1852613" cy="8540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4008" y="59492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Образец 4. </a:t>
            </a:r>
            <a:r>
              <a:rPr lang="ru-RU" sz="1200" dirty="0" err="1" smtClean="0"/>
              <a:t>Прдеставляет</a:t>
            </a:r>
            <a:r>
              <a:rPr lang="ru-RU" sz="1200" dirty="0" smtClean="0"/>
              <a:t> собой пигмент ультрамарин в связующем на основе шеллака (возможно с добавлением других смол)</a:t>
            </a:r>
            <a:endParaRPr lang="ru-RU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реставрационных мероприятий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Удаление нестойких поверхностных загрязнений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Укрепление отставаний левкаса и декоративного покрытия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Укрепление отставаний левкаса и декоративного покрытия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Удаление </a:t>
            </a:r>
            <a:r>
              <a:rPr lang="ru-RU" dirty="0" err="1" smtClean="0"/>
              <a:t>сажепылевых</a:t>
            </a:r>
            <a:r>
              <a:rPr lang="ru-RU" dirty="0" smtClean="0"/>
              <a:t> загрязнений</a:t>
            </a:r>
          </a:p>
          <a:p>
            <a:pPr marL="624078" indent="-514350">
              <a:buFont typeface="+mj-lt"/>
              <a:buAutoNum type="arabicPeriod"/>
            </a:pP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Удаление поздних </a:t>
            </a:r>
            <a:r>
              <a:rPr lang="ru-RU" dirty="0" err="1" smtClean="0"/>
              <a:t>поновлений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Заделка трещин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Восполнение утрат авторского левкаса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err="1" smtClean="0"/>
              <a:t>Дозолачивание</a:t>
            </a:r>
            <a:endParaRPr lang="ru-RU" dirty="0" smtClean="0"/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Тонировка в тон авторского лака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Восполнение утрат папиросной бумаги и тонировка её в тон авторского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Восполнение утрат бархатной бумаги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Нанесение защитного покрытия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</a:t>
            </a:r>
            <a:endParaRPr lang="ru-RU" dirty="0"/>
          </a:p>
        </p:txBody>
      </p:sp>
      <p:pic>
        <p:nvPicPr>
          <p:cNvPr id="5" name="Содержимое 4" descr="aftjFDFMIw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3528392" cy="1944216"/>
          </a:xfrm>
        </p:spPr>
      </p:pic>
      <p:pic>
        <p:nvPicPr>
          <p:cNvPr id="6" name="Содержимое 5" descr="EJqIOlnC6o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276872"/>
            <a:ext cx="4038600" cy="1872208"/>
          </a:xfrm>
        </p:spPr>
      </p:pic>
      <p:sp>
        <p:nvSpPr>
          <p:cNvPr id="8" name="TextBox 7"/>
          <p:cNvSpPr txBox="1"/>
          <p:nvPr/>
        </p:nvSpPr>
        <p:spPr>
          <a:xfrm>
            <a:off x="467544" y="198884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Обработка </a:t>
            </a:r>
            <a:r>
              <a:rPr lang="ru-RU" dirty="0" err="1" smtClean="0"/>
              <a:t>левкаса+дочеканивание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191683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Покрытие полиментом</a:t>
            </a:r>
            <a:endParaRPr lang="ru-RU" dirty="0"/>
          </a:p>
        </p:txBody>
      </p:sp>
      <p:pic>
        <p:nvPicPr>
          <p:cNvPr id="7" name="Рисунок 6" descr="0puR1a8Of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221088"/>
            <a:ext cx="2815208" cy="23762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7704" y="522920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Наклеивание рисовой бумаги и тонировка в тон авторского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599</TotalTime>
  <Words>358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Санкт-Петербургский государственный университет кафедра «Реставрация» Реставрация предметов декоративно-прикладного искусства Выпускная квалификационная работа  студентки 4 курса бакалавриата Мукушевой Н.А. Научный руководитель: художник-реставратор Погодина Н.В. Рецензент: художник-реставратор Бровко Е.М.</vt:lpstr>
      <vt:lpstr>Сведения о шкатулке</vt:lpstr>
      <vt:lpstr>Аналоги</vt:lpstr>
      <vt:lpstr>Предмет до реставрации</vt:lpstr>
      <vt:lpstr>Картограммы</vt:lpstr>
      <vt:lpstr>Взятие проб</vt:lpstr>
      <vt:lpstr>Результаты</vt:lpstr>
      <vt:lpstr>Состав реставрационных мероприятий</vt:lpstr>
      <vt:lpstr>Процесс</vt:lpstr>
      <vt:lpstr>Предмет после реставрации</vt:lpstr>
      <vt:lpstr>Копия крышки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Санкт-Петербургский государственный университет кафедра «Реставрация» Реставра</dc:title>
  <dc:creator>User</dc:creator>
  <cp:lastModifiedBy>User</cp:lastModifiedBy>
  <cp:revision>62</cp:revision>
  <dcterms:created xsi:type="dcterms:W3CDTF">2021-04-04T19:40:55Z</dcterms:created>
  <dcterms:modified xsi:type="dcterms:W3CDTF">2021-05-20T20:14:19Z</dcterms:modified>
</cp:coreProperties>
</file>