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88" r:id="rId4"/>
    <p:sldId id="294" r:id="rId5"/>
    <p:sldId id="276" r:id="rId6"/>
    <p:sldId id="278" r:id="rId7"/>
    <p:sldId id="279" r:id="rId8"/>
    <p:sldId id="280" r:id="rId9"/>
    <p:sldId id="298" r:id="rId10"/>
    <p:sldId id="281" r:id="rId11"/>
    <p:sldId id="282" r:id="rId12"/>
    <p:sldId id="291" r:id="rId13"/>
    <p:sldId id="283" r:id="rId14"/>
    <p:sldId id="292" r:id="rId15"/>
    <p:sldId id="286" r:id="rId16"/>
    <p:sldId id="296" r:id="rId17"/>
    <p:sldId id="287" r:id="rId18"/>
    <p:sldId id="275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076"/>
    <a:srgbClr val="000000"/>
    <a:srgbClr val="FFFFFF"/>
    <a:srgbClr val="A0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3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57AF-17F8-4074-B199-13EDC5C91164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7599-D370-4ABF-BD0A-1BED5BC5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5E7076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7" y="1419622"/>
            <a:ext cx="8704741" cy="30243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23247" y="833064"/>
            <a:ext cx="8705021" cy="58655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E707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236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28" y="1059582"/>
            <a:ext cx="4038600" cy="331236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572000" y="1059582"/>
            <a:ext cx="4320480" cy="33843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ой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0" y="1059582"/>
            <a:ext cx="9144000" cy="4083918"/>
          </a:xfrm>
          <a:solidFill>
            <a:schemeClr val="bg1">
              <a:lumMod val="75000"/>
            </a:schemeClr>
          </a:solidFill>
          <a:ln>
            <a:solidFill>
              <a:srgbClr val="000000">
                <a:alpha val="21176"/>
              </a:srgb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23528" y="4299942"/>
            <a:ext cx="8820472" cy="50405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23528" y="4316113"/>
            <a:ext cx="8640960" cy="50405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ru-RU" sz="1600" baseline="0" dirty="0">
                <a:solidFill>
                  <a:schemeClr val="bg1"/>
                </a:solidFill>
              </a:rPr>
              <a:t>Санкт-Петербургский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40257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8" y="1131590"/>
            <a:ext cx="8568952" cy="3600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039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06C7-4D28-40E2-A2CB-00F1FE68E05F}" type="datetime1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5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1131590"/>
            <a:ext cx="7774632" cy="3168352"/>
          </a:xfrm>
        </p:spPr>
        <p:txBody>
          <a:bodyPr>
            <a:no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+mn-lt"/>
              </a:rPr>
              <a:t>ФЕДЕРАЛЬНОЕ ГОСУДАРСТВЕННОЕ БЮДЖЕТНОЕ ОБРАЗОВАТЕЛЬНОЕ УЧРЕЖДЕНИЕ ВЫСШЕГО  ОБРАЗОВАНИЯ</a:t>
            </a:r>
            <a:br>
              <a:rPr lang="ru-RU" sz="1000" dirty="0">
                <a:solidFill>
                  <a:schemeClr val="tx1"/>
                </a:solidFill>
                <a:latin typeface="+mn-lt"/>
              </a:rPr>
            </a:br>
            <a:r>
              <a:rPr lang="ru-RU" sz="1000" b="1" dirty="0">
                <a:solidFill>
                  <a:schemeClr val="tx1"/>
                </a:solidFill>
                <a:latin typeface="+mn-lt"/>
              </a:rPr>
              <a:t>САНКТ-ПЕТЕРБУРГСКИЙ ГОСУДАРСТВЕННЫЙ УНИВЕРСИТЕТ</a:t>
            </a:r>
            <a:r>
              <a:rPr lang="ru-RU" sz="1000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  <a:latin typeface="+mn-lt"/>
              </a:rPr>
              <a:t>ВЫПУСКНАЯ КВАЛИФИКАЦИОННАЯ РАБОТА</a:t>
            </a:r>
            <a:br>
              <a:rPr lang="ru-RU" sz="1200" b="1" dirty="0">
                <a:solidFill>
                  <a:schemeClr val="tx1"/>
                </a:solidFill>
                <a:latin typeface="+mn-lt"/>
              </a:rPr>
            </a:br>
            <a:br>
              <a:rPr lang="ru-RU" sz="1200" b="1" dirty="0">
                <a:solidFill>
                  <a:schemeClr val="tx1"/>
                </a:solidFill>
                <a:latin typeface="+mn-lt"/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Направление 09.03.03 «Прикладная информатика»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Уровень Бакалавриат</a:t>
            </a:r>
            <a:br>
              <a:rPr lang="ru-RU" sz="1200" b="1" dirty="0">
                <a:solidFill>
                  <a:schemeClr val="tx1"/>
                </a:solidFill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Основная образовательная программа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«Прикладная информатика в области искусств и гуманитарных наук»</a:t>
            </a:r>
            <a:br>
              <a:rPr lang="ru-RU" sz="1200" b="1" dirty="0">
                <a:solidFill>
                  <a:schemeClr val="tx1"/>
                </a:solidFill>
              </a:rPr>
            </a:br>
            <a:br>
              <a:rPr lang="ru-RU" sz="1200" b="1" dirty="0">
                <a:solidFill>
                  <a:schemeClr val="tx1"/>
                </a:solidFill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 «</a:t>
            </a:r>
            <a:r>
              <a:rPr lang="ru-RU" sz="1200" b="1" i="1" dirty="0">
                <a:solidFill>
                  <a:schemeClr val="tx1"/>
                </a:solidFill>
              </a:rPr>
              <a:t>Разработка онлайн площадки для размещения статей на платформе </a:t>
            </a:r>
            <a:r>
              <a:rPr lang="en-US" sz="1200" b="1" i="1" dirty="0">
                <a:solidFill>
                  <a:schemeClr val="tx1"/>
                </a:solidFill>
              </a:rPr>
              <a:t>Android </a:t>
            </a:r>
            <a:r>
              <a:rPr lang="ru-RU" sz="1200" b="1" i="1" dirty="0">
                <a:solidFill>
                  <a:schemeClr val="tx1"/>
                </a:solidFill>
              </a:rPr>
              <a:t>со встроенной рекомендательной системой»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 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                                    	                                                                                          Студента </a:t>
            </a:r>
            <a:r>
              <a:rPr lang="ru-RU" sz="1200" i="1" dirty="0">
                <a:solidFill>
                  <a:schemeClr val="tx1"/>
                </a:solidFill>
              </a:rPr>
              <a:t>Вайкус Никиты Михайловича</a:t>
            </a:r>
            <a:r>
              <a:rPr lang="ru-RU" sz="1200" b="1" dirty="0">
                <a:solidFill>
                  <a:schemeClr val="tx1"/>
                </a:solidFill>
              </a:rPr>
              <a:t> </a:t>
            </a:r>
            <a:br>
              <a:rPr lang="ru-RU" sz="1200" b="1" dirty="0">
                <a:solidFill>
                  <a:schemeClr val="tx1"/>
                </a:solidFill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1200" b="1" dirty="0">
                <a:solidFill>
                  <a:schemeClr val="tx1"/>
                </a:solidFill>
              </a:rPr>
              <a:t>Руководитель  </a:t>
            </a:r>
            <a:r>
              <a:rPr lang="ru-RU" sz="1200" i="1" dirty="0">
                <a:solidFill>
                  <a:schemeClr val="tx1"/>
                </a:solidFill>
              </a:rPr>
              <a:t>канд. </a:t>
            </a:r>
            <a:r>
              <a:rPr lang="ru-RU" sz="1200" i="1" dirty="0" err="1">
                <a:solidFill>
                  <a:schemeClr val="tx1"/>
                </a:solidFill>
              </a:rPr>
              <a:t>техн</a:t>
            </a:r>
            <a:r>
              <a:rPr lang="ru-RU" sz="1200" i="1" dirty="0">
                <a:solidFill>
                  <a:schemeClr val="tx1"/>
                </a:solidFill>
              </a:rPr>
              <a:t>. наук, доцент </a:t>
            </a:r>
            <a:r>
              <a:rPr lang="ru-RU" sz="1200" i="1" dirty="0" err="1">
                <a:solidFill>
                  <a:schemeClr val="tx1"/>
                </a:solidFill>
              </a:rPr>
              <a:t>Посов</a:t>
            </a:r>
            <a:r>
              <a:rPr lang="ru-RU" sz="1200" i="1" dirty="0">
                <a:solidFill>
                  <a:schemeClr val="tx1"/>
                </a:solidFill>
              </a:rPr>
              <a:t> Илья Александрович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3EA-4CC2-44C6-BC2D-91A15DB2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421555"/>
          </a:xfrm>
        </p:spPr>
        <p:txBody>
          <a:bodyPr/>
          <a:lstStyle/>
          <a:p>
            <a:r>
              <a:rPr lang="ru-RU" dirty="0"/>
              <a:t>Анализ существующих рекомендательных систем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FEEA4-776A-4458-B121-536F9988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987417-EF7C-4629-AA96-AB2EF3B26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7" y="987574"/>
            <a:ext cx="8568953" cy="34563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Пример персонализированной системы: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Определение схожести пользователей по интересам: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 каждого пользователя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ru-RU" sz="2400" dirty="0">
                <a:solidFill>
                  <a:schemeClr val="tx1"/>
                </a:solidFill>
              </a:rPr>
              <a:t> есть набор статей </a:t>
            </a:r>
            <a:r>
              <a:rPr lang="en-US" sz="2400" dirty="0" err="1">
                <a:solidFill>
                  <a:schemeClr val="tx1"/>
                </a:solidFill>
              </a:rPr>
              <a:t>u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ru-RU" sz="2400" dirty="0">
                <a:solidFill>
                  <a:schemeClr val="tx1"/>
                </a:solidFill>
              </a:rPr>
              <a:t>, которые у него находятся в избранном;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определение схожести интересов: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определить сходство </a:t>
            </a:r>
            <a:r>
              <a:rPr lang="en-US" sz="2400" dirty="0">
                <a:solidFill>
                  <a:schemeClr val="tx1"/>
                </a:solidFill>
              </a:rPr>
              <a:t>likes </a:t>
            </a:r>
            <a:r>
              <a:rPr lang="ru-RU" sz="2400" dirty="0">
                <a:solidFill>
                  <a:schemeClr val="tx1"/>
                </a:solidFill>
              </a:rPr>
              <a:t>между пользователем и статьей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можно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ru-RU" sz="2400" dirty="0">
                <a:solidFill>
                  <a:schemeClr val="tx1"/>
                </a:solidFill>
              </a:rPr>
              <a:t> так: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   </a:t>
            </a:r>
            <a:r>
              <a:rPr lang="en-US" sz="2500" dirty="0" err="1">
                <a:solidFill>
                  <a:schemeClr val="tx1"/>
                </a:solidFill>
              </a:rPr>
              <a:t>J</a:t>
            </a:r>
            <a:r>
              <a:rPr lang="en-US" sz="2500" baseline="-25000" dirty="0" err="1">
                <a:solidFill>
                  <a:schemeClr val="tx1"/>
                </a:solidFill>
              </a:rPr>
              <a:t>p</a:t>
            </a:r>
            <a:r>
              <a:rPr lang="ru-RU" sz="2500" dirty="0">
                <a:solidFill>
                  <a:schemeClr val="tx1"/>
                </a:solidFill>
              </a:rPr>
              <a:t> – пользователи, добавившие пост </a:t>
            </a:r>
            <a:r>
              <a:rPr lang="en-US" sz="2500" dirty="0">
                <a:solidFill>
                  <a:schemeClr val="tx1"/>
                </a:solidFill>
              </a:rPr>
              <a:t>p </a:t>
            </a:r>
            <a:r>
              <a:rPr lang="ru-RU" sz="2500" dirty="0">
                <a:solidFill>
                  <a:schemeClr val="tx1"/>
                </a:solidFill>
              </a:rPr>
              <a:t>в избранное;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n</a:t>
            </a:r>
            <a:r>
              <a:rPr lang="en-US" sz="2500" baseline="-25000" dirty="0">
                <a:solidFill>
                  <a:schemeClr val="tx1"/>
                </a:solidFill>
              </a:rPr>
              <a:t>p</a:t>
            </a:r>
            <a:r>
              <a:rPr lang="en-US" sz="2500" dirty="0">
                <a:solidFill>
                  <a:schemeClr val="tx1"/>
                </a:solidFill>
              </a:rPr>
              <a:t> – </a:t>
            </a:r>
            <a:r>
              <a:rPr lang="ru-RU" sz="2500" dirty="0">
                <a:solidFill>
                  <a:schemeClr val="tx1"/>
                </a:solidFill>
              </a:rPr>
              <a:t>общее число пользователей, добавивших пост </a:t>
            </a:r>
            <a:r>
              <a:rPr lang="en-US" sz="2500" dirty="0">
                <a:solidFill>
                  <a:schemeClr val="tx1"/>
                </a:solidFill>
              </a:rPr>
              <a:t>p </a:t>
            </a:r>
            <a:r>
              <a:rPr lang="ru-RU" sz="2500" dirty="0">
                <a:solidFill>
                  <a:schemeClr val="tx1"/>
                </a:solidFill>
              </a:rPr>
              <a:t>в избранное;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рекомендовать мы будем статьи с наибольшим показателем </a:t>
            </a:r>
            <a:r>
              <a:rPr lang="en-US" sz="2500" dirty="0">
                <a:solidFill>
                  <a:schemeClr val="tx1"/>
                </a:solidFill>
              </a:rPr>
              <a:t>likes</a:t>
            </a:r>
            <a:r>
              <a:rPr lang="ru-RU" sz="2500" dirty="0">
                <a:solidFill>
                  <a:schemeClr val="tx1"/>
                </a:solidFill>
              </a:rPr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F09BBA-BB2C-4460-80FE-77580B11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11711"/>
            <a:ext cx="2016224" cy="592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99752-B1BE-4E1F-9057-199FCE34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020341"/>
            <a:ext cx="2192390" cy="5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9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26-13B3-47F8-8ACD-E12ECD83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7416824" cy="421555"/>
          </a:xfrm>
        </p:spPr>
        <p:txBody>
          <a:bodyPr/>
          <a:lstStyle/>
          <a:p>
            <a:r>
              <a:rPr lang="ru-RU" dirty="0"/>
              <a:t>Встроенная рекомендательная система</a:t>
            </a:r>
            <a:r>
              <a:rPr lang="en-US" dirty="0"/>
              <a:t> (1/4)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23E580-BD17-4F8C-9497-4833FC25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7B8375-AF9F-4DBE-91B2-5439E5694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7" y="843558"/>
            <a:ext cx="8704741" cy="36004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Система основана на общих данных о посте, тем самым является </a:t>
            </a:r>
            <a:r>
              <a:rPr lang="ru-RU" b="1" dirty="0" err="1">
                <a:solidFill>
                  <a:schemeClr val="tx1"/>
                </a:solidFill>
              </a:rPr>
              <a:t>неперсонализированной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 каждого пользователя прочитанные посты уходят вниз списка и ранжируются независимо от непрочитанных.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Используются следующие метрики: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количество просмотров поста;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количество лайков поста;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количество пользователей, дочитавших пост до конца;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процент пользователей, дочитавших пост до конца, относительно числа пользователей, открывших статью.</a:t>
            </a:r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ru-RU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9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EEB8-F7A6-4732-A4D7-E9B1C92D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7272808" cy="421555"/>
          </a:xfrm>
        </p:spPr>
        <p:txBody>
          <a:bodyPr/>
          <a:lstStyle/>
          <a:p>
            <a:r>
              <a:rPr lang="ru-RU" dirty="0"/>
              <a:t>Встроенная рекомендательная система</a:t>
            </a:r>
            <a:r>
              <a:rPr lang="en-US" dirty="0"/>
              <a:t> (2/4)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3DBE8-D9DF-4539-8028-07CC5A8E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ADD38-18AB-4741-ABAB-3DA632EB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7" y="843558"/>
            <a:ext cx="8704741" cy="367240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каждого события просмотра поста пользователем можно вычислить индекс поста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номер поста в списке рекомендаций.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Оценить рекомендательную систему можно с помощью показателя </a:t>
            </a:r>
            <a:r>
              <a:rPr lang="ru-RU" dirty="0" err="1">
                <a:solidFill>
                  <a:schemeClr val="tx1"/>
                </a:solidFill>
              </a:rPr>
              <a:t>average_rank</a:t>
            </a:r>
            <a:r>
              <a:rPr lang="ru-RU" dirty="0">
                <a:solidFill>
                  <a:schemeClr val="tx1"/>
                </a:solidFill>
              </a:rPr>
              <a:t> за определенный период: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 algn="l"/>
            <a:endParaRPr lang="ru-RU" sz="2400" dirty="0">
              <a:solidFill>
                <a:schemeClr val="tx1"/>
              </a:solidFill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где </a:t>
            </a:r>
            <a:r>
              <a:rPr lang="en-US" sz="2400" dirty="0">
                <a:solidFill>
                  <a:schemeClr val="tx1"/>
                </a:solidFill>
              </a:rPr>
              <a:t>I – </a:t>
            </a:r>
            <a:r>
              <a:rPr lang="ru-RU" sz="2400" dirty="0">
                <a:solidFill>
                  <a:schemeClr val="tx1"/>
                </a:solidFill>
              </a:rPr>
              <a:t>набор индексов первых постов, просмотренных всеми пользователями при условии, что они не видели таких постов раньше;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рекомендательная система </a:t>
            </a:r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ru-RU" sz="2400" i="1" dirty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 эффективнее системы </a:t>
            </a:r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ru-RU" sz="2400" i="1" dirty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, если </a:t>
            </a:r>
            <a:r>
              <a:rPr lang="en-US" sz="2400" i="1" dirty="0">
                <a:solidFill>
                  <a:schemeClr val="tx1"/>
                </a:solidFill>
              </a:rPr>
              <a:t>average</a:t>
            </a:r>
            <a:r>
              <a:rPr lang="ru-RU" sz="2400" i="1" dirty="0">
                <a:solidFill>
                  <a:schemeClr val="tx1"/>
                </a:solidFill>
              </a:rPr>
              <a:t>_</a:t>
            </a:r>
            <a:r>
              <a:rPr lang="en-US" sz="2400" i="1" dirty="0">
                <a:solidFill>
                  <a:schemeClr val="tx1"/>
                </a:solidFill>
              </a:rPr>
              <a:t>rank</a:t>
            </a:r>
            <a:r>
              <a:rPr lang="ru-RU" sz="2400" i="1" dirty="0">
                <a:solidFill>
                  <a:schemeClr val="tx1"/>
                </a:solidFill>
              </a:rPr>
              <a:t> (</a:t>
            </a:r>
            <a:r>
              <a:rPr lang="en-US" sz="2400" i="1" dirty="0">
                <a:solidFill>
                  <a:schemeClr val="tx1"/>
                </a:solidFill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</a:rPr>
              <a:t>R</a:t>
            </a:r>
            <a:r>
              <a:rPr lang="ru-RU" sz="2400" i="1" baseline="-25000" dirty="0">
                <a:solidFill>
                  <a:schemeClr val="tx1"/>
                </a:solidFill>
              </a:rPr>
              <a:t>1</a:t>
            </a:r>
            <a:r>
              <a:rPr lang="ru-RU" sz="2400" i="1" dirty="0">
                <a:solidFill>
                  <a:schemeClr val="tx1"/>
                </a:solidFill>
              </a:rPr>
              <a:t>) &lt; </a:t>
            </a:r>
            <a:r>
              <a:rPr lang="en-US" sz="2400" i="1" dirty="0">
                <a:solidFill>
                  <a:schemeClr val="tx1"/>
                </a:solidFill>
              </a:rPr>
              <a:t>average</a:t>
            </a:r>
            <a:r>
              <a:rPr lang="ru-RU" sz="2400" i="1" dirty="0">
                <a:solidFill>
                  <a:schemeClr val="tx1"/>
                </a:solidFill>
              </a:rPr>
              <a:t>_</a:t>
            </a:r>
            <a:r>
              <a:rPr lang="ru-RU" sz="2400" i="1" dirty="0" err="1">
                <a:solidFill>
                  <a:schemeClr val="tx1"/>
                </a:solidFill>
              </a:rPr>
              <a:t>ran</a:t>
            </a:r>
            <a:r>
              <a:rPr lang="en-US" sz="2400" i="1" dirty="0">
                <a:solidFill>
                  <a:schemeClr val="tx1"/>
                </a:solidFill>
              </a:rPr>
              <a:t>k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</a:rPr>
              <a:t>R</a:t>
            </a:r>
            <a:r>
              <a:rPr lang="ru-RU" sz="2400" i="1" baseline="-25000" dirty="0">
                <a:solidFill>
                  <a:schemeClr val="tx1"/>
                </a:solidFill>
              </a:rPr>
              <a:t>2</a:t>
            </a:r>
            <a:r>
              <a:rPr lang="ru-RU" sz="2400" i="1" dirty="0">
                <a:solidFill>
                  <a:schemeClr val="tx1"/>
                </a:solidFill>
              </a:rPr>
              <a:t>);</a:t>
            </a:r>
          </a:p>
          <a:p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A0010-2040-47B2-89C9-D1E783E5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27734"/>
            <a:ext cx="3456385" cy="6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6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960B-E04C-46F4-B7E4-D78F4B8C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7344816" cy="421555"/>
          </a:xfrm>
        </p:spPr>
        <p:txBody>
          <a:bodyPr/>
          <a:lstStyle/>
          <a:p>
            <a:r>
              <a:rPr lang="ru-RU" dirty="0"/>
              <a:t>Встроенная рекомендательная система</a:t>
            </a:r>
            <a:r>
              <a:rPr lang="en-US" dirty="0"/>
              <a:t> (3/4)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E5B17-94B9-4C8C-8C82-4A731623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13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FF9E7E56-F8E5-4854-9ACA-C42415F4A81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7" y="987574"/>
                <a:ext cx="8704741" cy="34563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Рассчитывать интересность поста </a:t>
                </a: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ru-RU" dirty="0">
                    <a:solidFill>
                      <a:schemeClr val="tx1"/>
                    </a:solidFill>
                  </a:rPr>
                  <a:t> мы будем по формуле (см. формула 2):</a:t>
                </a: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:r>
                  <a:rPr lang="ru-RU" sz="2400" dirty="0">
                    <a:solidFill>
                      <a:schemeClr val="tx1"/>
                    </a:solidFill>
                  </a:rPr>
                  <a:t>формула 2:</a:t>
                </a:r>
                <a:br>
                  <a:rPr lang="ru-RU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𝑎𝑛𝑘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, где:</a:t>
                </a: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—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коэффициенты метрик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</a:rPr>
                      <m:t>;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—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</a:rPr>
                  <a:t>наши выбранные метрики (метрик может быть больше).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Индекс поста </a:t>
                </a: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ru-RU" dirty="0">
                    <a:solidFill>
                      <a:schemeClr val="tx1"/>
                    </a:solidFill>
                  </a:rPr>
                  <a:t> в списке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будет наименьшим,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𝑎𝑛𝑘</m:t>
                    </m:r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наибольший среди других постов.</a:t>
                </a: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:endParaRPr lang="ru-RU" sz="12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FF9E7E56-F8E5-4854-9ACA-C42415F4A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7" y="987574"/>
                <a:ext cx="8704741" cy="3456384"/>
              </a:xfrm>
              <a:blipFill>
                <a:blip r:embed="rId2"/>
                <a:stretch>
                  <a:fillRect l="-910" t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0FCA-860B-49BE-BEB5-A30C068A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7416824" cy="421555"/>
          </a:xfrm>
        </p:spPr>
        <p:txBody>
          <a:bodyPr/>
          <a:lstStyle/>
          <a:p>
            <a:r>
              <a:rPr lang="ru-RU" dirty="0"/>
              <a:t>Встроенная рекомендательная система</a:t>
            </a:r>
            <a:r>
              <a:rPr lang="en-US" dirty="0"/>
              <a:t> (4/4)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17AA0-98D0-4C1F-A3C8-CEE5AEB9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7FC6779-0909-4891-B23F-8D6C19313D8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7" y="843558"/>
                <a:ext cx="8704741" cy="3600400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Мы можем тестировать модели с разными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Q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</a:rPr>
                  <a:t> = 1, </a:t>
                </a:r>
                <a:r>
                  <a:rPr lang="en-US" sz="2400" dirty="0">
                    <a:solidFill>
                      <a:schemeClr val="tx1"/>
                    </a:solidFill>
                  </a:rPr>
                  <a:t>Q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</a:rPr>
                  <a:t> = 0, </a:t>
                </a:r>
                <a:r>
                  <a:rPr lang="en-US" sz="2400" dirty="0">
                    <a:solidFill>
                      <a:schemeClr val="tx1"/>
                    </a:solidFill>
                  </a:rPr>
                  <a:t>Q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ru-RU" sz="2400" dirty="0">
                    <a:solidFill>
                      <a:schemeClr val="tx1"/>
                    </a:solidFill>
                  </a:rPr>
                  <a:t> = 0, </a:t>
                </a:r>
                <a:r>
                  <a:rPr lang="en-US" sz="2400" dirty="0">
                    <a:solidFill>
                      <a:schemeClr val="tx1"/>
                    </a:solidFill>
                  </a:rPr>
                  <a:t>Q</a:t>
                </a:r>
                <a:r>
                  <a:rPr lang="ru-RU" sz="24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ru-RU" sz="2400" dirty="0">
                    <a:solidFill>
                      <a:schemeClr val="tx1"/>
                    </a:solidFill>
                  </a:rPr>
                  <a:t> = 0;</a:t>
                </a: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:r>
                  <a:rPr lang="ru-RU" sz="2400" dirty="0">
                    <a:solidFill>
                      <a:schemeClr val="tx1"/>
                    </a:solidFill>
                  </a:rPr>
                  <a:t>случайные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pPr marL="628650" lvl="1" indent="-171450" algn="l">
                  <a:buFont typeface="Arial" panose="020B0604020202020204" pitchFamily="34" charset="0"/>
                  <a:buChar char="•"/>
                </a:pPr>
                <a:r>
                  <a:rPr lang="ru-RU" sz="2400" dirty="0">
                    <a:solidFill>
                      <a:schemeClr val="tx1"/>
                    </a:solidFill>
                  </a:rPr>
                  <a:t>другие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07FC6779-0909-4891-B23F-8D6C19313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7" y="843558"/>
                <a:ext cx="8704741" cy="3600400"/>
              </a:xfrm>
              <a:blipFill>
                <a:blip r:embed="rId2"/>
                <a:stretch>
                  <a:fillRect l="-1050" t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6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23E-FD32-45E9-BD73-4B57B4E9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7416824" cy="421555"/>
          </a:xfrm>
        </p:spPr>
        <p:txBody>
          <a:bodyPr/>
          <a:lstStyle/>
          <a:p>
            <a:r>
              <a:rPr lang="ru-RU" dirty="0"/>
              <a:t>Интегрирование рекомендационной системы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164C-BDE0-402B-BFCD-AE896846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FD297756-3E01-45D2-BFCD-413A3E2C6A6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7" y="987574"/>
                <a:ext cx="8352929" cy="345638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dirty="0">
                    <a:solidFill>
                      <a:schemeClr val="tx1"/>
                    </a:solidFill>
                  </a:rPr>
                  <a:t>Рекомендательная система была интегрирована как </a:t>
                </a:r>
                <a:r>
                  <a:rPr lang="en-US" dirty="0">
                    <a:solidFill>
                      <a:schemeClr val="tx1"/>
                    </a:solidFill>
                  </a:rPr>
                  <a:t>Python-</a:t>
                </a:r>
                <a:r>
                  <a:rPr lang="ru-RU" dirty="0">
                    <a:solidFill>
                      <a:schemeClr val="tx1"/>
                    </a:solidFill>
                  </a:rPr>
                  <a:t>скрипт, который работает с базой данных напрямую в фоновом режиме и обновляет данные по интересности статьи на основе заложенной математической модели.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dirty="0">
                    <a:solidFill>
                      <a:schemeClr val="tx1"/>
                    </a:solidFill>
                  </a:rPr>
                  <a:t>Обновление данных проходит ежедневно в 5:00 по МСК.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ru-RU" dirty="0">
                    <a:solidFill>
                      <a:schemeClr val="tx1"/>
                    </a:solidFill>
                  </a:rPr>
                  <a:t>Значение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𝑎𝑣𝑒𝑟𝑎𝑔𝑒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рассчитывается и записывается в файл со старта работы скрипта.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FD297756-3E01-45D2-BFCD-413A3E2C6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7" y="987574"/>
                <a:ext cx="8352929" cy="3456384"/>
              </a:xfrm>
              <a:blipFill>
                <a:blip r:embed="rId2"/>
                <a:stretch>
                  <a:fillRect l="-949" t="-1411" r="-1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34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23E-FD32-45E9-BD73-4B57B4E9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7416824" cy="421555"/>
          </a:xfrm>
        </p:spPr>
        <p:txBody>
          <a:bodyPr/>
          <a:lstStyle/>
          <a:p>
            <a:r>
              <a:rPr lang="ru-RU" dirty="0"/>
              <a:t>Тестирование платформы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164C-BDE0-402B-BFCD-AE896846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297756-3E01-45D2-BFCD-413A3E2C6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7" y="987574"/>
            <a:ext cx="8352929" cy="345638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тестирования платформы был создан канал с материалами бизнес-блогера Евгении Тарасовой с ее согласия.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Приложение было установлено и протестировано на 5-ти смартфонах.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Были использованы следующие модели для рекомендательной системы: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A=10, B=1, C=10, D=1, </a:t>
            </a:r>
            <a:r>
              <a:rPr lang="en-US" dirty="0" err="1">
                <a:solidFill>
                  <a:schemeClr val="tx1"/>
                </a:solidFill>
              </a:rPr>
              <a:t>average_rank</a:t>
            </a:r>
            <a:r>
              <a:rPr lang="en-US" dirty="0">
                <a:solidFill>
                  <a:schemeClr val="tx1"/>
                </a:solidFill>
              </a:rPr>
              <a:t> = 5.56;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A=1, B=0, C=0, D=0, </a:t>
            </a:r>
            <a:r>
              <a:rPr lang="en-US" dirty="0" err="1">
                <a:solidFill>
                  <a:schemeClr val="tx1"/>
                </a:solidFill>
              </a:rPr>
              <a:t>average_rank</a:t>
            </a:r>
            <a:r>
              <a:rPr lang="en-US" dirty="0">
                <a:solidFill>
                  <a:schemeClr val="tx1"/>
                </a:solidFill>
              </a:rPr>
              <a:t> = 4.84;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A=0, B=0, C=1, D=0, </a:t>
            </a:r>
            <a:r>
              <a:rPr lang="en-US" dirty="0" err="1">
                <a:solidFill>
                  <a:schemeClr val="tx1"/>
                </a:solidFill>
              </a:rPr>
              <a:t>average_rank</a:t>
            </a:r>
            <a:r>
              <a:rPr lang="en-US" dirty="0">
                <a:solidFill>
                  <a:schemeClr val="tx1"/>
                </a:solidFill>
              </a:rPr>
              <a:t> = 7.42;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A=0, B=1, C=0, D=0, </a:t>
            </a:r>
            <a:r>
              <a:rPr lang="en-US" dirty="0" err="1">
                <a:solidFill>
                  <a:schemeClr val="tx1"/>
                </a:solidFill>
              </a:rPr>
              <a:t>average_rank</a:t>
            </a:r>
            <a:r>
              <a:rPr lang="en-US" dirty="0">
                <a:solidFill>
                  <a:schemeClr val="tx1"/>
                </a:solidFill>
              </a:rPr>
              <a:t> = 7.08;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6DD30-A287-4807-880D-011B9D59B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87453"/>
            <a:ext cx="600066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9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BFD-1806-4F6B-9554-2DDC0C43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81C9D-989C-4D63-AF53-5829CF65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9F7768-2917-448F-BCAC-84512F553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7" y="987574"/>
            <a:ext cx="8704741" cy="34563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рамках данной работы были проанализированы существующие онлайн-платформы со схожим функционалом, а также спроектированы и разработаны: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Android-</a:t>
            </a:r>
            <a:r>
              <a:rPr lang="ru-RU" dirty="0">
                <a:solidFill>
                  <a:schemeClr val="tx1"/>
                </a:solidFill>
              </a:rPr>
              <a:t>приложение с функциональностью отображения рубрик, статей и деления по каналам;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веб-консоль администратора, позволяющая работать с контентом канала;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рекомендательная система, обеспечивающая ранжирование статей внутри рубрик по их интересности.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0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779662"/>
            <a:ext cx="8568952" cy="360040"/>
          </a:xfrm>
        </p:spPr>
        <p:txBody>
          <a:bodyPr>
            <a:noAutofit/>
          </a:bodyPr>
          <a:lstStyle/>
          <a:p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3105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(1</a:t>
            </a:r>
            <a:r>
              <a:rPr lang="en-US" dirty="0"/>
              <a:t>/2)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7" y="987574"/>
            <a:ext cx="8712969" cy="32403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Создание онлайн платформы со следующей функциональностью: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пользователи-администраторы создают информационные каналы для определенного круга пользователей и наполняют их статьями;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внутри каждого информационного канала действует рекомендательная система для статей канала.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3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6EF0-F803-490D-8F47-64B1E277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(</a:t>
            </a:r>
            <a:r>
              <a:rPr lang="en-US" dirty="0"/>
              <a:t>2/2)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F79C-46D5-485E-B71B-8260ADA1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CE19D9-B4B1-414D-AC04-025A08BA7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анализ систем с функциональностью, близкой к описанной;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разработка </a:t>
            </a:r>
            <a:r>
              <a:rPr lang="ru-RU" dirty="0" err="1">
                <a:solidFill>
                  <a:schemeClr val="tx1"/>
                </a:solidFill>
              </a:rPr>
              <a:t>фронтэнд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бэкэнд</a:t>
            </a:r>
            <a:r>
              <a:rPr lang="ru-RU" dirty="0">
                <a:solidFill>
                  <a:schemeClr val="tx1"/>
                </a:solidFill>
              </a:rPr>
              <a:t> частей </a:t>
            </a:r>
            <a:r>
              <a:rPr lang="en-US" dirty="0">
                <a:solidFill>
                  <a:schemeClr val="tx1"/>
                </a:solidFill>
              </a:rPr>
              <a:t>Android-</a:t>
            </a:r>
            <a:r>
              <a:rPr lang="ru-RU" dirty="0">
                <a:solidFill>
                  <a:schemeClr val="tx1"/>
                </a:solidFill>
              </a:rPr>
              <a:t>приложения;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разработка </a:t>
            </a:r>
            <a:r>
              <a:rPr lang="ru-RU" dirty="0" err="1">
                <a:solidFill>
                  <a:schemeClr val="tx1"/>
                </a:solidFill>
              </a:rPr>
              <a:t>фронтэнд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бэкэнд</a:t>
            </a:r>
            <a:r>
              <a:rPr lang="ru-RU" dirty="0">
                <a:solidFill>
                  <a:schemeClr val="tx1"/>
                </a:solidFill>
              </a:rPr>
              <a:t> частей веб-консоли администратора;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выбор данных, алгоритмов работы и методов оценивания качества рекомендательной системы.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2126-7BF7-4820-9E3F-FE02AA0E0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421332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0271-01D4-46A4-8028-3BDCDE63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5904656" cy="421555"/>
          </a:xfrm>
        </p:spPr>
        <p:txBody>
          <a:bodyPr/>
          <a:lstStyle/>
          <a:p>
            <a:r>
              <a:rPr lang="ru-RU" dirty="0"/>
              <a:t>Стек используемых технологий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9A43C-5908-43BD-8FAF-9A15BE10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CBA43C8-8779-4684-9E9F-133DF53FC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39" y="917879"/>
            <a:ext cx="2952329" cy="35283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Используемые технологии: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среда разработки </a:t>
            </a:r>
            <a:r>
              <a:rPr lang="en-US" dirty="0">
                <a:solidFill>
                  <a:schemeClr val="tx1"/>
                </a:solidFill>
              </a:rPr>
              <a:t>Android studio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язык программирования </a:t>
            </a:r>
            <a:r>
              <a:rPr lang="en-US" dirty="0">
                <a:solidFill>
                  <a:schemeClr val="tx1"/>
                </a:solidFill>
              </a:rPr>
              <a:t>Java;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языки разметки </a:t>
            </a:r>
            <a:r>
              <a:rPr lang="en-US" dirty="0">
                <a:solidFill>
                  <a:schemeClr val="tx1"/>
                </a:solidFill>
              </a:rPr>
              <a:t>SVG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XML;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текстовый формат </a:t>
            </a:r>
            <a:r>
              <a:rPr lang="en-US" dirty="0">
                <a:solidFill>
                  <a:schemeClr val="tx1"/>
                </a:solidFill>
              </a:rPr>
              <a:t>JSON;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библиотека </a:t>
            </a:r>
            <a:r>
              <a:rPr lang="en-US" dirty="0">
                <a:solidFill>
                  <a:schemeClr val="tx1"/>
                </a:solidFill>
              </a:rPr>
              <a:t>Retrofit2;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REST API;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СУБД </a:t>
            </a:r>
            <a:r>
              <a:rPr lang="en-US" dirty="0">
                <a:solidFill>
                  <a:schemeClr val="tx1"/>
                </a:solidFill>
              </a:rPr>
              <a:t>MySQL</a:t>
            </a:r>
            <a:endParaRPr lang="ru-RU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язык запросов </a:t>
            </a:r>
            <a:r>
              <a:rPr lang="en-US" dirty="0">
                <a:solidFill>
                  <a:schemeClr val="tx1"/>
                </a:solidFill>
              </a:rPr>
              <a:t>SQL;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язык программирования </a:t>
            </a:r>
            <a:r>
              <a:rPr lang="en-US" dirty="0">
                <a:solidFill>
                  <a:schemeClr val="tx1"/>
                </a:solidFill>
              </a:rPr>
              <a:t>PHP;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7427C-7674-4FC3-A2DE-17EBEB89047D}"/>
              </a:ext>
            </a:extLst>
          </p:cNvPr>
          <p:cNvSpPr txBox="1"/>
          <p:nvPr/>
        </p:nvSpPr>
        <p:spPr>
          <a:xfrm>
            <a:off x="4427984" y="1131590"/>
            <a:ext cx="4176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dirty="0"/>
              <a:t>язык программирования </a:t>
            </a:r>
            <a:r>
              <a:rPr lang="en-US" sz="1700" dirty="0"/>
              <a:t>Python;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dirty="0"/>
              <a:t>язык разметки </a:t>
            </a:r>
            <a:r>
              <a:rPr lang="en-US" sz="1700" dirty="0"/>
              <a:t>HTML</a:t>
            </a:r>
            <a:r>
              <a:rPr lang="ru-RU" sz="17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dirty="0"/>
              <a:t>язык таблиц стилей </a:t>
            </a:r>
            <a:r>
              <a:rPr lang="en-US" sz="1700" dirty="0"/>
              <a:t>CSS;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700" dirty="0"/>
              <a:t>язык программирования </a:t>
            </a:r>
            <a:r>
              <a:rPr lang="en-US" sz="1700" dirty="0"/>
              <a:t>JavaScript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41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239F-9175-4A26-B332-7A708C99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8ED7C-5807-4E75-A980-9DC3E85A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ADE168B-FC31-43C1-8453-FC053BE04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131590"/>
            <a:ext cx="8424935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Текстовые каналы сейчас востребованы и используются во многих сферах деятельности человека. Примеры таких ресурсов: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Яндекс Дзен;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Telegram </a:t>
            </a:r>
            <a:r>
              <a:rPr lang="ru-RU" dirty="0">
                <a:solidFill>
                  <a:schemeClr val="tx1"/>
                </a:solidFill>
              </a:rPr>
              <a:t>каналы;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другие.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Рекомендательные системы позволяют быстрее находить нужную информацию среди большого объема ресурсов.</a:t>
            </a:r>
            <a:endParaRPr lang="ru-RU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759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B96D-6C69-4011-8FD4-9F682561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5472608" cy="421555"/>
          </a:xfrm>
        </p:spPr>
        <p:txBody>
          <a:bodyPr/>
          <a:lstStyle/>
          <a:p>
            <a:r>
              <a:rPr lang="ru-RU" dirty="0"/>
              <a:t>Анализ известных платформ (1</a:t>
            </a:r>
            <a:r>
              <a:rPr lang="en-US" dirty="0"/>
              <a:t>/2)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978E3-6B3D-4403-965F-491F613F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15F31B-4854-40A9-A831-A4E36C15D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90" y="795491"/>
            <a:ext cx="8428182" cy="3144411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Критерии оценки платформ: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наличие адаптированного мобильного приложения;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возможность деления статей по категориям внутри канала;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система рекомендаций для статей внутри категорий/канала;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возможность обеспечить приватность контента;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наличие интерфейсов для коммуникации пользователей;</a:t>
            </a:r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C0BFE-E3F3-4F71-AE26-8E8D070D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56769"/>
            <a:ext cx="6120680" cy="169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81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9BAC-F3D0-4BA4-809B-197B2AF3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4824536" cy="421555"/>
          </a:xfrm>
        </p:spPr>
        <p:txBody>
          <a:bodyPr/>
          <a:lstStyle/>
          <a:p>
            <a:r>
              <a:rPr lang="ru-RU" dirty="0"/>
              <a:t>Схема работы платформы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18A52-C3FC-40DF-9C5E-0F994667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F7CED-FD0E-4810-A11C-134B5881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885825"/>
            <a:ext cx="88201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96B4-E57D-4C6E-97D4-A9DFD84D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5976664" cy="421555"/>
          </a:xfrm>
        </p:spPr>
        <p:txBody>
          <a:bodyPr/>
          <a:lstStyle/>
          <a:p>
            <a:r>
              <a:rPr lang="ru-RU" dirty="0"/>
              <a:t>Разработка дизайнерского решения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57FF5-96C7-490A-9B9B-B834C011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ACC3F4-EDB5-4708-B136-DE70E8981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4" y="972520"/>
            <a:ext cx="1462429" cy="3168352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AC6AE1A-EF03-4E71-AF39-1032F152E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79" y="958084"/>
            <a:ext cx="1462429" cy="3168352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57F47D-4462-49D6-B289-41338C6C4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4" y="957068"/>
            <a:ext cx="1462429" cy="3169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8E931-2D1B-472E-BCCC-AB3B9D606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631" y="958084"/>
            <a:ext cx="1477855" cy="3168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1F46B-DA27-4ED6-A419-69471522E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106" y="957068"/>
            <a:ext cx="1462429" cy="3177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F2A90-DC9A-437B-9CB3-658DC109A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515" y="957068"/>
            <a:ext cx="1463390" cy="31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3EA-4CC2-44C6-BC2D-91A15DB2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421555"/>
          </a:xfrm>
        </p:spPr>
        <p:txBody>
          <a:bodyPr/>
          <a:lstStyle/>
          <a:p>
            <a:r>
              <a:rPr lang="ru-RU" dirty="0"/>
              <a:t>Выбор рекомендательной системы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FEEA4-776A-4458-B121-536F9988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987417-EF7C-4629-AA96-AB2EF3B26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7" y="987574"/>
            <a:ext cx="8568953" cy="34563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Рекомендательные системы: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sz="2400" dirty="0">
                <a:solidFill>
                  <a:schemeClr val="tx1"/>
                </a:solidFill>
              </a:rPr>
              <a:t>ерсонализированные 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ru-RU" sz="2400" dirty="0" err="1">
                <a:solidFill>
                  <a:schemeClr val="tx1"/>
                </a:solidFill>
              </a:rPr>
              <a:t>н</a:t>
            </a:r>
            <a:r>
              <a:rPr lang="ru-RU" dirty="0" err="1">
                <a:solidFill>
                  <a:schemeClr val="tx1"/>
                </a:solidFill>
              </a:rPr>
              <a:t>еперсонализированные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цель рекомендации;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контекст рекомендации;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источник рекомендации;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формат рекомендации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4064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953</Words>
  <Application>Microsoft Office PowerPoint</Application>
  <PresentationFormat>On-screen Show (16:9)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Тема Office</vt:lpstr>
      <vt:lpstr>ФЕДЕРАЛЬНОЕ ГОСУДАРСТВЕННОЕ БЮДЖЕТНОЕ ОБРАЗОВАТЕЛЬНОЕ УЧРЕЖДЕНИЕ ВЫСШЕГО  ОБРАЗОВАНИЯ САНКТ-ПЕТЕРБУРГСКИЙ ГОСУДАРСТВЕННЫЙ УНИВЕРСИТЕТ    ВЫПУСКНАЯ КВАЛИФИКАЦИОННАЯ РАБОТА   Направление 09.03.03 «Прикладная информатика» Уровень Бакалавриат  Основная образовательная программа  «Прикладная информатика в области искусств и гуманитарных наук»    «Разработка онлайн площадки для размещения статей на платформе Android со встроенной рекомендательной системой»                                                                                                                                  Студента Вайкус Никиты Михайловича                                                                                            Руководитель  канд. техн. наук, доцент Посов Илья Александрович</vt:lpstr>
      <vt:lpstr>Введение (1/2)</vt:lpstr>
      <vt:lpstr>Введение (2/2)</vt:lpstr>
      <vt:lpstr>Стек используемых технологий</vt:lpstr>
      <vt:lpstr>Актуальность</vt:lpstr>
      <vt:lpstr>Анализ известных платформ (1/2)</vt:lpstr>
      <vt:lpstr>Схема работы платформы</vt:lpstr>
      <vt:lpstr>Разработка дизайнерского решения</vt:lpstr>
      <vt:lpstr>Выбор рекомендательной системы</vt:lpstr>
      <vt:lpstr>Анализ существующих рекомендательных систем</vt:lpstr>
      <vt:lpstr>Встроенная рекомендательная система (1/4)</vt:lpstr>
      <vt:lpstr>Встроенная рекомендательная система (2/4)</vt:lpstr>
      <vt:lpstr>Встроенная рекомендательная система (3/4)</vt:lpstr>
      <vt:lpstr>Встроенная рекомендательная система (4/4)</vt:lpstr>
      <vt:lpstr>Интегрирование рекомендационной системы</vt:lpstr>
      <vt:lpstr>Тестирование платформы</vt:lpstr>
      <vt:lpstr>Заключение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Баранова Ольга Владимировна</dc:creator>
  <cp:lastModifiedBy>Nikita</cp:lastModifiedBy>
  <cp:revision>106</cp:revision>
  <dcterms:created xsi:type="dcterms:W3CDTF">2015-06-15T09:44:47Z</dcterms:created>
  <dcterms:modified xsi:type="dcterms:W3CDTF">2021-05-24T14:53:04Z</dcterms:modified>
</cp:coreProperties>
</file>