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0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160239"/>
          </a:xfrm>
        </p:spPr>
        <p:txBody>
          <a:bodyPr>
            <a:normAutofit/>
          </a:bodyPr>
          <a:lstStyle/>
          <a:p>
            <a:r>
              <a:rPr lang="ru-RU" sz="3200" dirty="0"/>
              <a:t>Методологические вопросы изучения институтов международного управления в сфере избирательного процесса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 smtClean="0"/>
              <a:t>Гришин Н.В.</a:t>
            </a:r>
          </a:p>
          <a:p>
            <a:pPr algn="r"/>
            <a:r>
              <a:rPr lang="ru-RU" sz="2400" dirty="0"/>
              <a:t>Санкт-Петербургский государственный университет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8824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Участие международного сообщества в управлении в сфере выборов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Как сфера общественно-политических отношений развивается с конца </a:t>
            </a:r>
            <a:r>
              <a:rPr lang="en-US" sz="2400" dirty="0" smtClean="0"/>
              <a:t>XX </a:t>
            </a:r>
            <a:r>
              <a:rPr lang="ru-RU" sz="2400" dirty="0" smtClean="0"/>
              <a:t>века</a:t>
            </a:r>
          </a:p>
          <a:p>
            <a:endParaRPr lang="ru-RU" sz="2400" dirty="0"/>
          </a:p>
          <a:p>
            <a:r>
              <a:rPr lang="ru-RU" sz="2400" dirty="0" smtClean="0"/>
              <a:t>Как объект научных исследований – с начала </a:t>
            </a:r>
            <a:r>
              <a:rPr lang="en-US" sz="2400" dirty="0" smtClean="0"/>
              <a:t>XXI </a:t>
            </a:r>
            <a:r>
              <a:rPr lang="ru-RU" sz="2400" dirty="0" smtClean="0"/>
              <a:t>века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1444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Сетевой подход и изучение электорального менеджмента</a:t>
            </a:r>
            <a:endParaRPr lang="ru-RU" sz="3200" dirty="0"/>
          </a:p>
        </p:txBody>
      </p:sp>
      <p:pic>
        <p:nvPicPr>
          <p:cNvPr id="1028" name="Picture 4" descr="C:\Users\Николай\Desktop\Документ Microsoft Word (4).files\image001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16016" y="1556792"/>
            <a:ext cx="3960440" cy="278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0375" y="1556793"/>
            <a:ext cx="403860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Toby S. James,</a:t>
            </a:r>
          </a:p>
          <a:p>
            <a:pPr marL="0" indent="0">
              <a:buNone/>
            </a:pPr>
            <a:r>
              <a:rPr lang="en-US" sz="1800" dirty="0" smtClean="0"/>
              <a:t>Prof. Dr., University </a:t>
            </a:r>
            <a:r>
              <a:rPr lang="en-US" sz="1800" dirty="0"/>
              <a:t>of East Anglia UK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Assessing </a:t>
            </a:r>
            <a:r>
              <a:rPr lang="en-US" sz="2000" dirty="0"/>
              <a:t>the independence of electoral management boards: A policy network </a:t>
            </a:r>
            <a:r>
              <a:rPr lang="en-US" sz="2000" dirty="0" smtClean="0"/>
              <a:t>approach (2015).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Comparative Electoral Management: Performance, Networks and Instruments (in preparation). </a:t>
            </a:r>
            <a:r>
              <a:rPr lang="en-US" sz="2000" dirty="0" err="1" smtClean="0"/>
              <a:t>Routledge</a:t>
            </a:r>
            <a:r>
              <a:rPr lang="en-US" sz="2000" dirty="0" smtClean="0"/>
              <a:t>, </a:t>
            </a:r>
            <a:r>
              <a:rPr lang="en-US" sz="2000" dirty="0"/>
              <a:t>2019.</a:t>
            </a:r>
            <a:endParaRPr lang="ru-RU" sz="2000" dirty="0"/>
          </a:p>
        </p:txBody>
      </p:sp>
      <p:sp>
        <p:nvSpPr>
          <p:cNvPr id="4" name="AutoShape 2" descr="cov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80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Пять типов </a:t>
            </a:r>
            <a:r>
              <a:rPr lang="ru-RU" sz="3200" dirty="0"/>
              <a:t>управленческих </a:t>
            </a:r>
            <a:r>
              <a:rPr lang="ru-RU" sz="3200" dirty="0" smtClean="0"/>
              <a:t>сетей </a:t>
            </a:r>
            <a:br>
              <a:rPr lang="ru-RU" sz="3200" dirty="0" smtClean="0"/>
            </a:br>
            <a:r>
              <a:rPr lang="ru-RU" sz="3200" dirty="0" smtClean="0"/>
              <a:t>в электоральном менеджменте по Тоби Джеймсу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dirty="0" smtClean="0"/>
              <a:t>Mature </a:t>
            </a:r>
            <a:r>
              <a:rPr lang="en-US" dirty="0"/>
              <a:t>governmental </a:t>
            </a:r>
            <a:r>
              <a:rPr lang="en-US" dirty="0" smtClean="0"/>
              <a:t>network</a:t>
            </a:r>
            <a:endParaRPr lang="ru-RU" dirty="0" smtClean="0"/>
          </a:p>
          <a:p>
            <a:r>
              <a:rPr lang="en-US" dirty="0"/>
              <a:t>Asymmetric </a:t>
            </a:r>
            <a:r>
              <a:rPr lang="en-US" dirty="0" smtClean="0"/>
              <a:t>network</a:t>
            </a:r>
            <a:endParaRPr lang="ru-RU" dirty="0" smtClean="0"/>
          </a:p>
          <a:p>
            <a:r>
              <a:rPr lang="en-US" dirty="0"/>
              <a:t>Pluralistic collaborative </a:t>
            </a:r>
            <a:r>
              <a:rPr lang="en-US" dirty="0" smtClean="0"/>
              <a:t>network</a:t>
            </a:r>
            <a:endParaRPr lang="ru-RU" dirty="0" smtClean="0"/>
          </a:p>
          <a:p>
            <a:r>
              <a:rPr lang="en-US" dirty="0"/>
              <a:t>Closed statist </a:t>
            </a:r>
            <a:r>
              <a:rPr lang="en-US" dirty="0" smtClean="0"/>
              <a:t>systems</a:t>
            </a:r>
            <a:endParaRPr lang="ru-RU" dirty="0" smtClean="0"/>
          </a:p>
          <a:p>
            <a:r>
              <a:rPr lang="en-US" dirty="0"/>
              <a:t>Contested closed systems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271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Перспективы сетевого подхода в изучении международного управления в сфере избирательного процесса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68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518500"/>
              </p:ext>
            </p:extLst>
          </p:nvPr>
        </p:nvGraphicFramePr>
        <p:xfrm>
          <a:off x="467544" y="260648"/>
          <a:ext cx="82296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Парламент ЕС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Европейская комиссия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Совет ЕС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Миссии ЕС по наблюдению на выборах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360493"/>
              </p:ext>
            </p:extLst>
          </p:nvPr>
        </p:nvGraphicFramePr>
        <p:xfrm>
          <a:off x="467544" y="1340768"/>
          <a:ext cx="61722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Венецианская комиссия Совета Европы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ПАСЕ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Европейский суд по правам человека 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8659401"/>
              </p:ext>
            </p:extLst>
          </p:nvPr>
        </p:nvGraphicFramePr>
        <p:xfrm>
          <a:off x="467544" y="2420888"/>
          <a:ext cx="547260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</a:tblGrid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Бюро по демократическим институтам и правам человека (БДИПЧ) ОБСЕ 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4070319"/>
              </p:ext>
            </p:extLst>
          </p:nvPr>
        </p:nvGraphicFramePr>
        <p:xfrm>
          <a:off x="467544" y="5301208"/>
          <a:ext cx="822960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88032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Европейский центр содействия выборам (ECES)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90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Европейская сеть организаций мониторинга на выборах (ENEMO)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90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Европейская платформа за демократические выборы (EPDE)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90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Группа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Спинелли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90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1329833"/>
              </p:ext>
            </p:extLst>
          </p:nvPr>
        </p:nvGraphicFramePr>
        <p:xfrm>
          <a:off x="467544" y="4293096"/>
          <a:ext cx="5472608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</a:tblGrid>
              <a:tr h="72008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Международный институт демократии и содействия выборам (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International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 IDEA)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567918"/>
              </p:ext>
            </p:extLst>
          </p:nvPr>
        </p:nvGraphicFramePr>
        <p:xfrm>
          <a:off x="467544" y="3501008"/>
          <a:ext cx="5472608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Ассоциация европейских избирательных органов (ACEEEO)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90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Сетевая топология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800" dirty="0" smtClean="0"/>
              <a:t>Какова </a:t>
            </a:r>
            <a:r>
              <a:rPr lang="ru-RU" sz="1800" i="1" dirty="0" smtClean="0"/>
              <a:t>плотность сети</a:t>
            </a:r>
            <a:r>
              <a:rPr lang="ru-RU" sz="1800" dirty="0" smtClean="0"/>
              <a:t>?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Отсутствие «</a:t>
            </a:r>
            <a:r>
              <a:rPr lang="ru-RU" sz="1800" i="1" dirty="0" smtClean="0"/>
              <a:t>целой</a:t>
            </a:r>
            <a:r>
              <a:rPr lang="ru-RU" sz="1800" dirty="0" smtClean="0"/>
              <a:t>», «</a:t>
            </a:r>
            <a:r>
              <a:rPr lang="ru-RU" sz="1800" i="1" dirty="0" smtClean="0"/>
              <a:t>полной</a:t>
            </a:r>
            <a:r>
              <a:rPr lang="ru-RU" sz="1800" dirty="0" smtClean="0"/>
              <a:t>» сети (</a:t>
            </a:r>
            <a:r>
              <a:rPr lang="en-US" sz="1800" dirty="0" smtClean="0"/>
              <a:t>whole network, full network).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ru-RU" sz="1800" dirty="0" smtClean="0"/>
              <a:t>Совокупность релятивных, субъективных</a:t>
            </a:r>
            <a:r>
              <a:rPr lang="en-US" sz="1800" dirty="0" smtClean="0"/>
              <a:t> </a:t>
            </a:r>
            <a:r>
              <a:rPr lang="ru-RU" sz="1800" dirty="0" smtClean="0"/>
              <a:t>сетей </a:t>
            </a:r>
            <a:r>
              <a:rPr lang="en-US" sz="1800" dirty="0" smtClean="0"/>
              <a:t>(actor-centered, personal network)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С кем создаются связи? </a:t>
            </a:r>
            <a:r>
              <a:rPr lang="ru-RU" sz="1800" dirty="0" err="1" smtClean="0"/>
              <a:t>Дисассортативность</a:t>
            </a:r>
            <a:r>
              <a:rPr lang="ru-RU" sz="1800" dirty="0" smtClean="0"/>
              <a:t>. 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Можно ли назвать </a:t>
            </a:r>
            <a:r>
              <a:rPr lang="ru-RU" sz="1800" i="1" dirty="0" smtClean="0"/>
              <a:t>сетевым узлом </a:t>
            </a:r>
            <a:r>
              <a:rPr lang="ru-RU" sz="1800" dirty="0" smtClean="0"/>
              <a:t>не субъект, а объект управления?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33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331640" y="1700808"/>
            <a:ext cx="115212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71800" y="1732421"/>
            <a:ext cx="115212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83968" y="1732421"/>
            <a:ext cx="115212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1844824"/>
            <a:ext cx="2592288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Акторы</a:t>
            </a:r>
            <a:r>
              <a:rPr lang="ru-RU" dirty="0" smtClean="0">
                <a:solidFill>
                  <a:schemeClr val="tx1"/>
                </a:solidFill>
              </a:rPr>
              <a:t> управления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331640" y="4992206"/>
            <a:ext cx="1152128" cy="115212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771800" y="4992206"/>
            <a:ext cx="1152128" cy="115212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283968" y="4992206"/>
            <a:ext cx="1152128" cy="115212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300192" y="4992206"/>
            <a:ext cx="2520280" cy="10290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Национальные государства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907704" y="2884549"/>
            <a:ext cx="0" cy="2107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907704" y="2884549"/>
            <a:ext cx="1440160" cy="2107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907704" y="2884549"/>
            <a:ext cx="2880320" cy="20566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4"/>
          </p:cNvCxnSpPr>
          <p:nvPr/>
        </p:nvCxnSpPr>
        <p:spPr>
          <a:xfrm flipH="1">
            <a:off x="1979712" y="2884549"/>
            <a:ext cx="1368152" cy="19846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347864" y="2996952"/>
            <a:ext cx="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347864" y="2884549"/>
            <a:ext cx="1512168" cy="19846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2123728" y="2884549"/>
            <a:ext cx="2736304" cy="20566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3419872" y="2996952"/>
            <a:ext cx="1440160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932040" y="2996952"/>
            <a:ext cx="0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583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Спасибо за внимание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60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258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Методологические вопросы изучения институтов международного управления в сфере избирательного процесса</vt:lpstr>
      <vt:lpstr>Участие международного сообщества в управлении в сфере выборов</vt:lpstr>
      <vt:lpstr>Сетевой подход и изучение электорального менеджмента</vt:lpstr>
      <vt:lpstr>Пять типов управленческих сетей  в электоральном менеджменте по Тоби Джеймсу </vt:lpstr>
      <vt:lpstr>Перспективы сетевого подхода в изучении международного управления в сфере избирательного процесса</vt:lpstr>
      <vt:lpstr>Презентация PowerPoint</vt:lpstr>
      <vt:lpstr>Сетевая топология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Сетевой подход и  изучение наднациональной системы управления выборами:  пример Европейского Союза</dc:title>
  <dc:creator>Николай</dc:creator>
  <cp:lastModifiedBy>N</cp:lastModifiedBy>
  <cp:revision>16</cp:revision>
  <dcterms:created xsi:type="dcterms:W3CDTF">2019-05-12T16:16:25Z</dcterms:created>
  <dcterms:modified xsi:type="dcterms:W3CDTF">2019-10-18T16:34:15Z</dcterms:modified>
</cp:coreProperties>
</file>