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50399950" cy="323992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4733"/>
    <a:srgbClr val="BECFCA"/>
    <a:srgbClr val="037B68"/>
    <a:srgbClr val="008576"/>
    <a:srgbClr val="AD172B"/>
    <a:srgbClr val="5AB3E8"/>
    <a:srgbClr val="002269"/>
    <a:srgbClr val="80BD01"/>
    <a:srgbClr val="FFD204"/>
    <a:srgbClr val="133C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30" d="100"/>
          <a:sy n="30" d="100"/>
        </p:scale>
        <p:origin x="-1498" y="-110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33874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9715" y="0"/>
            <a:ext cx="6792686" cy="6792686"/>
          </a:xfrm>
          <a:prstGeom prst="rect">
            <a:avLst/>
          </a:prstGeom>
          <a:effectLst/>
        </p:spPr>
      </p:pic>
    </p:spTree>
    <p:extLst>
      <p:ext uri="{BB962C8B-B14F-4D97-AF65-F5344CB8AC3E}">
        <p14:creationId xmlns:p14="http://schemas.microsoft.com/office/powerpoint/2010/main" val="3374706195"/>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3780038" rtl="0" eaLnBrk="1" latinLnBrk="0" hangingPunct="1">
        <a:lnSpc>
          <a:spcPct val="90000"/>
        </a:lnSpc>
        <a:spcBef>
          <a:spcPct val="0"/>
        </a:spcBef>
        <a:buNone/>
        <a:defRPr sz="18189" kern="1200">
          <a:solidFill>
            <a:schemeClr val="tx1"/>
          </a:solidFill>
          <a:latin typeface="+mj-lt"/>
          <a:ea typeface="+mj-ea"/>
          <a:cs typeface="+mj-cs"/>
        </a:defRPr>
      </a:lvl1pPr>
    </p:titleStyle>
    <p:bodyStyle>
      <a:lvl1pPr marL="945010" indent="-945010" algn="l" defTabSz="3780038" rtl="0" eaLnBrk="1" latinLnBrk="0" hangingPunct="1">
        <a:lnSpc>
          <a:spcPct val="90000"/>
        </a:lnSpc>
        <a:spcBef>
          <a:spcPts val="4134"/>
        </a:spcBef>
        <a:buFont typeface="Arial" panose="020B0604020202020204" pitchFamily="34" charset="0"/>
        <a:buChar char="•"/>
        <a:defRPr sz="11575" kern="1200">
          <a:solidFill>
            <a:schemeClr val="tx1"/>
          </a:solidFill>
          <a:latin typeface="+mn-lt"/>
          <a:ea typeface="+mn-ea"/>
          <a:cs typeface="+mn-cs"/>
        </a:defRPr>
      </a:lvl1pPr>
      <a:lvl2pPr marL="2835029" indent="-945010" algn="l" defTabSz="3780038" rtl="0" eaLnBrk="1" latinLnBrk="0" hangingPunct="1">
        <a:lnSpc>
          <a:spcPct val="90000"/>
        </a:lnSpc>
        <a:spcBef>
          <a:spcPts val="2067"/>
        </a:spcBef>
        <a:buFont typeface="Arial" panose="020B0604020202020204" pitchFamily="34" charset="0"/>
        <a:buChar char="•"/>
        <a:defRPr sz="9921" kern="1200">
          <a:solidFill>
            <a:schemeClr val="tx1"/>
          </a:solidFill>
          <a:latin typeface="+mn-lt"/>
          <a:ea typeface="+mn-ea"/>
          <a:cs typeface="+mn-cs"/>
        </a:defRPr>
      </a:lvl2pPr>
      <a:lvl3pPr marL="4725048" indent="-945010" algn="l" defTabSz="3780038" rtl="0" eaLnBrk="1" latinLnBrk="0" hangingPunct="1">
        <a:lnSpc>
          <a:spcPct val="90000"/>
        </a:lnSpc>
        <a:spcBef>
          <a:spcPts val="2067"/>
        </a:spcBef>
        <a:buFont typeface="Arial" panose="020B0604020202020204" pitchFamily="34" charset="0"/>
        <a:buChar char="•"/>
        <a:defRPr sz="8268" kern="1200">
          <a:solidFill>
            <a:schemeClr val="tx1"/>
          </a:solidFill>
          <a:latin typeface="+mn-lt"/>
          <a:ea typeface="+mn-ea"/>
          <a:cs typeface="+mn-cs"/>
        </a:defRPr>
      </a:lvl3pPr>
      <a:lvl4pPr marL="6615067"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4pPr>
      <a:lvl5pPr marL="8505086"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5pPr>
      <a:lvl6pPr marL="10395105"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6pPr>
      <a:lvl7pPr marL="12285124"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7pPr>
      <a:lvl8pPr marL="14175143"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8pPr>
      <a:lvl9pPr marL="16065162"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9pPr>
    </p:bodyStyle>
    <p:otherStyle>
      <a:defPPr>
        <a:defRPr lang="en-US"/>
      </a:defPPr>
      <a:lvl1pPr marL="0" algn="l" defTabSz="3780038" rtl="0" eaLnBrk="1" latinLnBrk="0" hangingPunct="1">
        <a:defRPr sz="7441" kern="1200">
          <a:solidFill>
            <a:schemeClr val="tx1"/>
          </a:solidFill>
          <a:latin typeface="+mn-lt"/>
          <a:ea typeface="+mn-ea"/>
          <a:cs typeface="+mn-cs"/>
        </a:defRPr>
      </a:lvl1pPr>
      <a:lvl2pPr marL="1890019" algn="l" defTabSz="3780038" rtl="0" eaLnBrk="1" latinLnBrk="0" hangingPunct="1">
        <a:defRPr sz="7441" kern="1200">
          <a:solidFill>
            <a:schemeClr val="tx1"/>
          </a:solidFill>
          <a:latin typeface="+mn-lt"/>
          <a:ea typeface="+mn-ea"/>
          <a:cs typeface="+mn-cs"/>
        </a:defRPr>
      </a:lvl2pPr>
      <a:lvl3pPr marL="3780038" algn="l" defTabSz="3780038" rtl="0" eaLnBrk="1" latinLnBrk="0" hangingPunct="1">
        <a:defRPr sz="7441" kern="1200">
          <a:solidFill>
            <a:schemeClr val="tx1"/>
          </a:solidFill>
          <a:latin typeface="+mn-lt"/>
          <a:ea typeface="+mn-ea"/>
          <a:cs typeface="+mn-cs"/>
        </a:defRPr>
      </a:lvl3pPr>
      <a:lvl4pPr marL="5670057" algn="l" defTabSz="3780038" rtl="0" eaLnBrk="1" latinLnBrk="0" hangingPunct="1">
        <a:defRPr sz="7441" kern="1200">
          <a:solidFill>
            <a:schemeClr val="tx1"/>
          </a:solidFill>
          <a:latin typeface="+mn-lt"/>
          <a:ea typeface="+mn-ea"/>
          <a:cs typeface="+mn-cs"/>
        </a:defRPr>
      </a:lvl4pPr>
      <a:lvl5pPr marL="7560076" algn="l" defTabSz="3780038" rtl="0" eaLnBrk="1" latinLnBrk="0" hangingPunct="1">
        <a:defRPr sz="7441" kern="1200">
          <a:solidFill>
            <a:schemeClr val="tx1"/>
          </a:solidFill>
          <a:latin typeface="+mn-lt"/>
          <a:ea typeface="+mn-ea"/>
          <a:cs typeface="+mn-cs"/>
        </a:defRPr>
      </a:lvl5pPr>
      <a:lvl6pPr marL="9450095" algn="l" defTabSz="3780038" rtl="0" eaLnBrk="1" latinLnBrk="0" hangingPunct="1">
        <a:defRPr sz="7441" kern="1200">
          <a:solidFill>
            <a:schemeClr val="tx1"/>
          </a:solidFill>
          <a:latin typeface="+mn-lt"/>
          <a:ea typeface="+mn-ea"/>
          <a:cs typeface="+mn-cs"/>
        </a:defRPr>
      </a:lvl6pPr>
      <a:lvl7pPr marL="11340114" algn="l" defTabSz="3780038" rtl="0" eaLnBrk="1" latinLnBrk="0" hangingPunct="1">
        <a:defRPr sz="7441" kern="1200">
          <a:solidFill>
            <a:schemeClr val="tx1"/>
          </a:solidFill>
          <a:latin typeface="+mn-lt"/>
          <a:ea typeface="+mn-ea"/>
          <a:cs typeface="+mn-cs"/>
        </a:defRPr>
      </a:lvl7pPr>
      <a:lvl8pPr marL="13230134" algn="l" defTabSz="3780038" rtl="0" eaLnBrk="1" latinLnBrk="0" hangingPunct="1">
        <a:defRPr sz="7441" kern="1200">
          <a:solidFill>
            <a:schemeClr val="tx1"/>
          </a:solidFill>
          <a:latin typeface="+mn-lt"/>
          <a:ea typeface="+mn-ea"/>
          <a:cs typeface="+mn-cs"/>
        </a:defRPr>
      </a:lvl8pPr>
      <a:lvl9pPr marL="15120153" algn="l" defTabSz="3780038" rtl="0" eaLnBrk="1" latinLnBrk="0" hangingPunct="1">
        <a:defRPr sz="74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F7978580-C366-4789-B9E1-B994DC27712F}"/>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2177130" y="-2507068"/>
            <a:ext cx="15733505" cy="18232362"/>
          </a:xfrm>
          <a:prstGeom prst="rect">
            <a:avLst/>
          </a:prstGeom>
        </p:spPr>
      </p:pic>
      <p:sp>
        <p:nvSpPr>
          <p:cNvPr id="25" name="Text Box 2"/>
          <p:cNvSpPr txBox="1">
            <a:spLocks noChangeArrowheads="1"/>
          </p:cNvSpPr>
          <p:nvPr/>
        </p:nvSpPr>
        <p:spPr bwMode="auto">
          <a:xfrm>
            <a:off x="9273697" y="-119029"/>
            <a:ext cx="29218684" cy="324609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lIns="637485" tIns="637485" rIns="637485" bIns="637485"/>
          <a:lstStyle>
            <a:lvl1pPr defTabSz="192088" eaLnBrk="0" hangingPunct="0">
              <a:defRPr sz="500">
                <a:solidFill>
                  <a:schemeClr val="tx1"/>
                </a:solidFill>
                <a:latin typeface="Times New Roman" charset="0"/>
                <a:ea typeface="ＭＳ Ｐゴシック" charset="0"/>
              </a:defRPr>
            </a:lvl1pPr>
            <a:lvl2pPr marL="742950" indent="-285750" defTabSz="192088" eaLnBrk="0" hangingPunct="0">
              <a:defRPr sz="500">
                <a:solidFill>
                  <a:schemeClr val="tx1"/>
                </a:solidFill>
                <a:latin typeface="Times New Roman" charset="0"/>
                <a:ea typeface="ＭＳ Ｐゴシック" charset="0"/>
              </a:defRPr>
            </a:lvl2pPr>
            <a:lvl3pPr marL="1143000" indent="-228600" defTabSz="192088" eaLnBrk="0" hangingPunct="0">
              <a:defRPr sz="500">
                <a:solidFill>
                  <a:schemeClr val="tx1"/>
                </a:solidFill>
                <a:latin typeface="Times New Roman" charset="0"/>
                <a:ea typeface="ＭＳ Ｐゴシック" charset="0"/>
              </a:defRPr>
            </a:lvl3pPr>
            <a:lvl4pPr marL="1600200" indent="-228600" defTabSz="192088" eaLnBrk="0" hangingPunct="0">
              <a:defRPr sz="500">
                <a:solidFill>
                  <a:schemeClr val="tx1"/>
                </a:solidFill>
                <a:latin typeface="Times New Roman" charset="0"/>
                <a:ea typeface="ＭＳ Ｐゴシック" charset="0"/>
              </a:defRPr>
            </a:lvl4pPr>
            <a:lvl5pPr marL="2057400" indent="-228600" defTabSz="192088" eaLnBrk="0" hangingPunct="0">
              <a:defRPr sz="500">
                <a:solidFill>
                  <a:schemeClr val="tx1"/>
                </a:solidFill>
                <a:latin typeface="Times New Roman" charset="0"/>
                <a:ea typeface="ＭＳ Ｐゴシック" charset="0"/>
              </a:defRPr>
            </a:lvl5pPr>
            <a:lvl6pPr marL="2514600" indent="-228600" defTabSz="1920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920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920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92088" eaLnBrk="0" fontAlgn="base" hangingPunct="0">
              <a:spcBef>
                <a:spcPct val="0"/>
              </a:spcBef>
              <a:spcAft>
                <a:spcPct val="0"/>
              </a:spcAft>
              <a:defRPr sz="500">
                <a:solidFill>
                  <a:schemeClr val="tx1"/>
                </a:solidFill>
                <a:latin typeface="Times New Roman" charset="0"/>
                <a:ea typeface="ＭＳ Ｐゴシック" charset="0"/>
              </a:defRPr>
            </a:lvl9pPr>
          </a:lstStyle>
          <a:p>
            <a:r>
              <a:rPr lang="en-US" sz="8000" b="1" dirty="0">
                <a:latin typeface="Arial" panose="020B0604020202020204" pitchFamily="34" charset="0"/>
                <a:cs typeface="Arial" panose="020B0604020202020204" pitchFamily="34" charset="0"/>
              </a:rPr>
              <a:t>How does neck dissection affect local recurrence in PTC</a:t>
            </a:r>
            <a:endParaRPr lang="en-AU" sz="8000" dirty="0">
              <a:latin typeface="Arial" panose="020B0604020202020204" pitchFamily="34" charset="0"/>
              <a:cs typeface="Arial" panose="020B0604020202020204" pitchFamily="34" charset="0"/>
            </a:endParaRPr>
          </a:p>
        </p:txBody>
      </p:sp>
      <p:sp>
        <p:nvSpPr>
          <p:cNvPr id="4" name="Rectangle 3"/>
          <p:cNvSpPr>
            <a:spLocks noChangeArrowheads="1"/>
          </p:cNvSpPr>
          <p:nvPr/>
        </p:nvSpPr>
        <p:spPr bwMode="auto">
          <a:xfrm>
            <a:off x="356065" y="6952568"/>
            <a:ext cx="18998735" cy="6170768"/>
          </a:xfrm>
          <a:prstGeom prst="rect">
            <a:avLst/>
          </a:prstGeom>
          <a:solidFill>
            <a:schemeClr val="bg1"/>
          </a:solidFill>
          <a:ln w="25400">
            <a:solidFill>
              <a:srgbClr val="EF4733"/>
            </a:solidFill>
          </a:ln>
          <a:effectLst/>
          <a:extLst/>
        </p:spPr>
        <p:txBody>
          <a:bodyPr lIns="375509" tIns="375509" rIns="375509" bIns="375509"/>
          <a:lstStyle/>
          <a:p>
            <a:pPr defTabSz="952097" eaLnBrk="0" hangingPunct="0">
              <a:spcBef>
                <a:spcPct val="50000"/>
              </a:spcBef>
            </a:pPr>
            <a:r>
              <a:rPr lang="en-US" sz="5500" b="1" cap="all" dirty="0">
                <a:solidFill>
                  <a:srgbClr val="EF4733"/>
                </a:solidFill>
                <a:latin typeface="Arial" panose="020B0604020202020204" pitchFamily="34" charset="0"/>
                <a:cs typeface="Arial" panose="020B0604020202020204" pitchFamily="34" charset="0"/>
              </a:rPr>
              <a:t>Introduction</a:t>
            </a:r>
          </a:p>
          <a:p>
            <a:pPr defTabSz="952097" eaLnBrk="0" hangingPunct="0">
              <a:spcBef>
                <a:spcPct val="50000"/>
              </a:spcBef>
            </a:pPr>
            <a:r>
              <a:rPr lang="en-US" sz="4000" dirty="0">
                <a:latin typeface="Arial" panose="020B0604020202020204" pitchFamily="34" charset="0"/>
                <a:cs typeface="Arial" panose="020B0604020202020204" pitchFamily="34" charset="0"/>
              </a:rPr>
              <a:t>Papillary thyroid cancer is known as malignant tumor with exclusively favorable prognosis, but in the same time rate of local metastasis is quite high – up to 30%. More than 60-70% of recurrence is due</a:t>
            </a:r>
            <a:r>
              <a:rPr lang="ru-RU" sz="4000" dirty="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to regional lymph node metastases. Majority of studies didn’t proved that prophylactic central node dissection affect survival. But does “not making” prophylactic central neck affect local recurrence?</a:t>
            </a:r>
            <a:endParaRPr lang="en-AU" sz="4000" dirty="0">
              <a:latin typeface="Arial" panose="020B0604020202020204" pitchFamily="34" charset="0"/>
              <a:cs typeface="Arial" panose="020B0604020202020204" pitchFamily="34" charset="0"/>
            </a:endParaRPr>
          </a:p>
          <a:p>
            <a:pPr defTabSz="952097"/>
            <a:endParaRPr lang="en-AU" sz="3200" dirty="0">
              <a:solidFill>
                <a:srgbClr val="133C8B"/>
              </a:solidFill>
              <a:latin typeface="Arial" panose="020B0604020202020204" pitchFamily="34" charset="0"/>
              <a:cs typeface="Arial" panose="020B0604020202020204" pitchFamily="34" charset="0"/>
            </a:endParaRPr>
          </a:p>
        </p:txBody>
      </p:sp>
      <p:sp>
        <p:nvSpPr>
          <p:cNvPr id="5" name="Rectangle 4"/>
          <p:cNvSpPr>
            <a:spLocks noChangeArrowheads="1"/>
          </p:cNvSpPr>
          <p:nvPr/>
        </p:nvSpPr>
        <p:spPr bwMode="auto">
          <a:xfrm>
            <a:off x="40286147" y="6952568"/>
            <a:ext cx="9757735" cy="6170768"/>
          </a:xfrm>
          <a:prstGeom prst="rect">
            <a:avLst/>
          </a:prstGeom>
          <a:solidFill>
            <a:schemeClr val="bg1"/>
          </a:solidFill>
          <a:ln w="25400">
            <a:solidFill>
              <a:srgbClr val="EF4733"/>
            </a:solidFill>
            <a:miter lim="800000"/>
            <a:headEnd/>
            <a:tailEnd/>
          </a:ln>
          <a:effectLst/>
          <a:extLst/>
        </p:spPr>
        <p:txBody>
          <a:bodyPr lIns="375509" tIns="375509" rIns="375509" bIns="375509"/>
          <a:lstStyle/>
          <a:p>
            <a:pPr defTabSz="952097" eaLnBrk="0" hangingPunct="0">
              <a:spcBef>
                <a:spcPct val="50000"/>
              </a:spcBef>
            </a:pPr>
            <a:r>
              <a:rPr lang="en-US" sz="5500" b="1" cap="all" dirty="0">
                <a:solidFill>
                  <a:srgbClr val="EF4733"/>
                </a:solidFill>
                <a:latin typeface="Arial" panose="020B0604020202020204" pitchFamily="34" charset="0"/>
                <a:cs typeface="Arial" panose="020B0604020202020204" pitchFamily="34" charset="0"/>
              </a:rPr>
              <a:t>Conclusions</a:t>
            </a:r>
            <a:br>
              <a:rPr lang="en-US" sz="5500" b="1" cap="all" dirty="0">
                <a:solidFill>
                  <a:srgbClr val="EF4733"/>
                </a:solidFill>
                <a:latin typeface="Arial" panose="020B0604020202020204" pitchFamily="34" charset="0"/>
                <a:cs typeface="Arial" panose="020B0604020202020204" pitchFamily="34" charset="0"/>
              </a:rPr>
            </a:br>
            <a:r>
              <a:rPr lang="en-US" sz="4000" dirty="0">
                <a:solidFill>
                  <a:srgbClr val="133C8B"/>
                </a:solidFill>
                <a:latin typeface="Arial" panose="020B0604020202020204" pitchFamily="34" charset="0"/>
                <a:cs typeface="Arial" panose="020B0604020202020204" pitchFamily="34" charset="0"/>
              </a:rPr>
              <a:t>In patients without ultrasound positive lymph node metastasis risk of local recurrence is significantly lower even if prophylactic central neck lymph node dissection was not performed. Recurrence occurred later due to less aggressive biology of tumor.</a:t>
            </a:r>
          </a:p>
        </p:txBody>
      </p:sp>
      <p:sp>
        <p:nvSpPr>
          <p:cNvPr id="6" name="Rectangle 5"/>
          <p:cNvSpPr>
            <a:spLocks noChangeArrowheads="1"/>
          </p:cNvSpPr>
          <p:nvPr/>
        </p:nvSpPr>
        <p:spPr bwMode="auto">
          <a:xfrm>
            <a:off x="20015200" y="6952568"/>
            <a:ext cx="19862800" cy="24868551"/>
          </a:xfrm>
          <a:prstGeom prst="rect">
            <a:avLst/>
          </a:prstGeom>
          <a:solidFill>
            <a:schemeClr val="bg1"/>
          </a:solidFill>
          <a:ln w="25400">
            <a:solidFill>
              <a:srgbClr val="EF4733"/>
            </a:solidFill>
            <a:miter lim="800000"/>
            <a:headEnd/>
            <a:tailEnd/>
          </a:ln>
          <a:effectLst/>
          <a:extLst/>
        </p:spPr>
        <p:txBody>
          <a:bodyPr lIns="375509" tIns="375509" rIns="375509" bIns="375509" numCol="1" spcCol="720685"/>
          <a:lstStyle/>
          <a:p>
            <a:pPr defTabSz="952097" eaLnBrk="0" hangingPunct="0">
              <a:spcBef>
                <a:spcPct val="50000"/>
              </a:spcBef>
            </a:pPr>
            <a:r>
              <a:rPr lang="en-US" sz="5500" b="1" cap="all" dirty="0">
                <a:solidFill>
                  <a:srgbClr val="EF4733"/>
                </a:solidFill>
                <a:latin typeface="Arial" panose="020B0604020202020204" pitchFamily="34" charset="0"/>
                <a:cs typeface="Arial" panose="020B0604020202020204" pitchFamily="34" charset="0"/>
              </a:rPr>
              <a:t>Results</a:t>
            </a:r>
            <a:endParaRPr lang="en-AU" sz="1600" dirty="0">
              <a:solidFill>
                <a:srgbClr val="EF4733"/>
              </a:solidFill>
              <a:latin typeface="Arial" panose="020B0604020202020204" pitchFamily="34" charset="0"/>
              <a:cs typeface="Arial" panose="020B0604020202020204" pitchFamily="34" charset="0"/>
            </a:endParaRPr>
          </a:p>
        </p:txBody>
      </p:sp>
      <p:sp>
        <p:nvSpPr>
          <p:cNvPr id="7" name="Rectangle 6"/>
          <p:cNvSpPr>
            <a:spLocks noChangeArrowheads="1"/>
          </p:cNvSpPr>
          <p:nvPr/>
        </p:nvSpPr>
        <p:spPr bwMode="auto">
          <a:xfrm>
            <a:off x="356064" y="20015200"/>
            <a:ext cx="18998735" cy="11805919"/>
          </a:xfrm>
          <a:prstGeom prst="rect">
            <a:avLst/>
          </a:prstGeom>
          <a:solidFill>
            <a:schemeClr val="bg1"/>
          </a:solidFill>
          <a:ln w="25400">
            <a:solidFill>
              <a:srgbClr val="EF4733"/>
            </a:solidFill>
          </a:ln>
          <a:effectLst/>
          <a:extLst/>
        </p:spPr>
        <p:txBody>
          <a:bodyPr lIns="375509" tIns="375509" rIns="375509" bIns="375509"/>
          <a:lstStyle/>
          <a:p>
            <a:pPr marL="398972" indent="-398972" defTabSz="952097" eaLnBrk="0" hangingPunct="0">
              <a:spcBef>
                <a:spcPct val="50000"/>
              </a:spcBef>
            </a:pPr>
            <a:r>
              <a:rPr lang="en-US" sz="5500" b="1" cap="all" dirty="0">
                <a:solidFill>
                  <a:srgbClr val="EF4733"/>
                </a:solidFill>
                <a:latin typeface="Arial" panose="020B0604020202020204" pitchFamily="34" charset="0"/>
                <a:cs typeface="Arial" panose="020B0604020202020204" pitchFamily="34" charset="0"/>
              </a:rPr>
              <a:t>Method</a:t>
            </a:r>
          </a:p>
          <a:p>
            <a:pPr>
              <a:spcBef>
                <a:spcPct val="20000"/>
              </a:spcBef>
            </a:pPr>
            <a:r>
              <a:rPr lang="en-US" sz="4000" dirty="0">
                <a:latin typeface="Arial" panose="020B0604020202020204" pitchFamily="34" charset="0"/>
                <a:cs typeface="Arial" panose="020B0604020202020204" pitchFamily="34" charset="0"/>
              </a:rPr>
              <a:t>Retrospective cohort study of patients received primary treatment at the North-West center for endocrinology and endocrine surgery in the period 2006-2011, for papillary thyroid cancer. </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The study included only patients who underwent primary surgery in the volume of thyroidectomy with or without neck dissection. </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The decision on dissection was made after preoperative ultrasound or intraoperative findings. Prophylactic central neck dissection was not performed. </a:t>
            </a:r>
          </a:p>
          <a:p>
            <a:pPr>
              <a:spcBef>
                <a:spcPct val="20000"/>
              </a:spcBef>
            </a:pPr>
            <a:r>
              <a:rPr lang="en-US" sz="4000" dirty="0">
                <a:latin typeface="Arial" panose="020B0604020202020204" pitchFamily="34" charset="0"/>
                <a:cs typeface="Arial" panose="020B0604020202020204" pitchFamily="34" charset="0"/>
              </a:rPr>
              <a:t>Therapy with radioactive iodine was performed in accordance with the ETA guidelines. </a:t>
            </a:r>
          </a:p>
          <a:p>
            <a:pPr>
              <a:spcBef>
                <a:spcPct val="20000"/>
              </a:spcBef>
            </a:pPr>
            <a:r>
              <a:rPr lang="en-US" sz="4000" dirty="0">
                <a:latin typeface="Arial" panose="020B0604020202020204" pitchFamily="34" charset="0"/>
                <a:cs typeface="Arial" panose="020B0604020202020204" pitchFamily="34" charset="0"/>
              </a:rPr>
              <a:t>Patients included were routinely controlled with neck ultrasound and serum thyroglobulin (</a:t>
            </a:r>
            <a:r>
              <a:rPr lang="en-US" sz="4000" dirty="0" err="1">
                <a:latin typeface="Arial" panose="020B0604020202020204" pitchFamily="34" charset="0"/>
                <a:cs typeface="Arial" panose="020B0604020202020204" pitchFamily="34" charset="0"/>
              </a:rPr>
              <a:t>Tg</a:t>
            </a:r>
            <a:r>
              <a:rPr lang="en-US" sz="4000" dirty="0">
                <a:latin typeface="Arial" panose="020B0604020202020204" pitchFamily="34" charset="0"/>
                <a:cs typeface="Arial" panose="020B0604020202020204" pitchFamily="34" charset="0"/>
              </a:rPr>
              <a:t>) an antithyroglobulin antibodies (</a:t>
            </a:r>
            <a:r>
              <a:rPr lang="en-US" sz="4000" dirty="0" err="1">
                <a:latin typeface="Arial" panose="020B0604020202020204" pitchFamily="34" charset="0"/>
                <a:cs typeface="Arial" panose="020B0604020202020204" pitchFamily="34" charset="0"/>
              </a:rPr>
              <a:t>TgAb</a:t>
            </a:r>
            <a:r>
              <a:rPr lang="en-US" sz="4000" dirty="0">
                <a:latin typeface="Arial" panose="020B0604020202020204" pitchFamily="34" charset="0"/>
                <a:cs typeface="Arial" panose="020B0604020202020204" pitchFamily="34" charset="0"/>
              </a:rPr>
              <a:t>)</a:t>
            </a:r>
            <a:r>
              <a:rPr lang="en-AU" sz="4000" dirty="0">
                <a:latin typeface="Arial" panose="020B0604020202020204" pitchFamily="34" charset="0"/>
                <a:cs typeface="Arial" panose="020B0604020202020204" pitchFamily="34" charset="0"/>
              </a:rPr>
              <a:t>.</a:t>
            </a:r>
          </a:p>
          <a:p>
            <a:pPr>
              <a:spcBef>
                <a:spcPct val="20000"/>
              </a:spcBef>
            </a:pPr>
            <a:r>
              <a:rPr lang="en-AU" sz="4000" dirty="0">
                <a:latin typeface="Arial" panose="020B0604020202020204" pitchFamily="34" charset="0"/>
                <a:cs typeface="Arial" panose="020B0604020202020204" pitchFamily="34" charset="0"/>
              </a:rPr>
              <a:t>Percent of patients recruited for institutional follow-up was 89,2%. Of them 12.6% were controlled distantly (only in case zero </a:t>
            </a:r>
            <a:r>
              <a:rPr lang="en-AU" sz="4000" dirty="0" err="1">
                <a:latin typeface="Arial" panose="020B0604020202020204" pitchFamily="34" charset="0"/>
                <a:cs typeface="Arial" panose="020B0604020202020204" pitchFamily="34" charset="0"/>
              </a:rPr>
              <a:t>Tg</a:t>
            </a:r>
            <a:r>
              <a:rPr lang="en-AU" sz="4000" dirty="0">
                <a:latin typeface="Arial" panose="020B0604020202020204" pitchFamily="34" charset="0"/>
                <a:cs typeface="Arial" panose="020B0604020202020204" pitchFamily="34" charset="0"/>
              </a:rPr>
              <a:t> and normal </a:t>
            </a:r>
            <a:r>
              <a:rPr lang="en-US" sz="4000" dirty="0" err="1">
                <a:latin typeface="Arial" panose="020B0604020202020204" pitchFamily="34" charset="0"/>
                <a:cs typeface="Arial" panose="020B0604020202020204" pitchFamily="34" charset="0"/>
              </a:rPr>
              <a:t>TgAb</a:t>
            </a:r>
            <a:r>
              <a:rPr lang="en-AU" sz="4000" dirty="0">
                <a:latin typeface="Arial" panose="020B0604020202020204" pitchFamily="34" charset="0"/>
                <a:cs typeface="Arial" panose="020B0604020202020204" pitchFamily="34" charset="0"/>
              </a:rPr>
              <a:t>).</a:t>
            </a:r>
          </a:p>
          <a:p>
            <a:pPr>
              <a:spcBef>
                <a:spcPct val="20000"/>
              </a:spcBef>
            </a:pPr>
            <a:endParaRPr lang="en-US" sz="3600" dirty="0">
              <a:latin typeface="Arial" panose="020B0604020202020204" pitchFamily="34" charset="0"/>
              <a:cs typeface="Arial" panose="020B0604020202020204" pitchFamily="34" charset="0"/>
            </a:endParaRPr>
          </a:p>
        </p:txBody>
      </p:sp>
      <p:sp>
        <p:nvSpPr>
          <p:cNvPr id="9" name="Text Box 10"/>
          <p:cNvSpPr txBox="1">
            <a:spLocks noChangeArrowheads="1"/>
          </p:cNvSpPr>
          <p:nvPr/>
        </p:nvSpPr>
        <p:spPr bwMode="auto">
          <a:xfrm>
            <a:off x="356064" y="13788480"/>
            <a:ext cx="18998735" cy="5617120"/>
          </a:xfrm>
          <a:prstGeom prst="rect">
            <a:avLst/>
          </a:prstGeom>
          <a:solidFill>
            <a:schemeClr val="bg1"/>
          </a:solidFill>
          <a:ln w="25400">
            <a:solidFill>
              <a:srgbClr val="EF4733"/>
            </a:solidFill>
            <a:miter lim="800000"/>
            <a:headEnd/>
            <a:tailEnd/>
          </a:ln>
          <a:effectLst/>
          <a:extLst/>
        </p:spPr>
        <p:txBody>
          <a:bodyPr lIns="375509" tIns="375509" rIns="375509" bIns="375509"/>
          <a:lstStyle>
            <a:lvl1pPr defTabSz="192088" eaLnBrk="0" hangingPunct="0">
              <a:defRPr sz="500">
                <a:solidFill>
                  <a:schemeClr val="tx1"/>
                </a:solidFill>
                <a:latin typeface="Times New Roman" charset="0"/>
                <a:ea typeface="ＭＳ Ｐゴシック" charset="0"/>
              </a:defRPr>
            </a:lvl1pPr>
            <a:lvl2pPr marL="742950" indent="-285750" defTabSz="192088" eaLnBrk="0" hangingPunct="0">
              <a:defRPr sz="500">
                <a:solidFill>
                  <a:schemeClr val="tx1"/>
                </a:solidFill>
                <a:latin typeface="Times New Roman" charset="0"/>
                <a:ea typeface="ＭＳ Ｐゴシック" charset="0"/>
              </a:defRPr>
            </a:lvl2pPr>
            <a:lvl3pPr marL="1143000" indent="-228600" defTabSz="192088" eaLnBrk="0" hangingPunct="0">
              <a:defRPr sz="500">
                <a:solidFill>
                  <a:schemeClr val="tx1"/>
                </a:solidFill>
                <a:latin typeface="Times New Roman" charset="0"/>
                <a:ea typeface="ＭＳ Ｐゴシック" charset="0"/>
              </a:defRPr>
            </a:lvl3pPr>
            <a:lvl4pPr marL="1600200" indent="-228600" defTabSz="192088" eaLnBrk="0" hangingPunct="0">
              <a:defRPr sz="500">
                <a:solidFill>
                  <a:schemeClr val="tx1"/>
                </a:solidFill>
                <a:latin typeface="Times New Roman" charset="0"/>
                <a:ea typeface="ＭＳ Ｐゴシック" charset="0"/>
              </a:defRPr>
            </a:lvl4pPr>
            <a:lvl5pPr marL="2057400" indent="-228600" defTabSz="192088" eaLnBrk="0" hangingPunct="0">
              <a:defRPr sz="500">
                <a:solidFill>
                  <a:schemeClr val="tx1"/>
                </a:solidFill>
                <a:latin typeface="Times New Roman" charset="0"/>
                <a:ea typeface="ＭＳ Ｐゴシック" charset="0"/>
              </a:defRPr>
            </a:lvl5pPr>
            <a:lvl6pPr marL="2514600" indent="-228600" defTabSz="1920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920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920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92088" eaLnBrk="0" fontAlgn="base" hangingPunct="0">
              <a:spcBef>
                <a:spcPct val="0"/>
              </a:spcBef>
              <a:spcAft>
                <a:spcPct val="0"/>
              </a:spcAft>
              <a:defRPr sz="500">
                <a:solidFill>
                  <a:schemeClr val="tx1"/>
                </a:solidFill>
                <a:latin typeface="Times New Roman" charset="0"/>
                <a:ea typeface="ＭＳ Ｐゴシック" charset="0"/>
              </a:defRPr>
            </a:lvl9pPr>
          </a:lstStyle>
          <a:p>
            <a:pPr>
              <a:spcBef>
                <a:spcPct val="50000"/>
              </a:spcBef>
            </a:pPr>
            <a:r>
              <a:rPr lang="en-GB" sz="5500" b="1" cap="all" dirty="0">
                <a:solidFill>
                  <a:srgbClr val="EF4733"/>
                </a:solidFill>
                <a:latin typeface="Arial" panose="020B0604020202020204" pitchFamily="34" charset="0"/>
                <a:cs typeface="Arial" panose="020B0604020202020204" pitchFamily="34" charset="0"/>
              </a:rPr>
              <a:t>AIM</a:t>
            </a:r>
          </a:p>
          <a:p>
            <a:pPr>
              <a:spcBef>
                <a:spcPct val="40000"/>
              </a:spcBef>
            </a:pPr>
            <a:r>
              <a:rPr lang="en-US" sz="3600" dirty="0">
                <a:latin typeface="Arial" panose="020B0604020202020204" pitchFamily="34" charset="0"/>
                <a:cs typeface="Arial" panose="020B0604020202020204" pitchFamily="34" charset="0"/>
              </a:rPr>
              <a:t>If central neck dissection is performed only for patients with ultrasound positive lymph node metastasis proved with FNAB and thyroglobulin in smear would it affect the risk of local recurrence?</a:t>
            </a:r>
            <a:endParaRPr lang="en-AU" sz="3600" dirty="0">
              <a:latin typeface="Arial" panose="020B0604020202020204" pitchFamily="34" charset="0"/>
              <a:cs typeface="Arial" panose="020B0604020202020204" pitchFamily="34" charset="0"/>
            </a:endParaRPr>
          </a:p>
        </p:txBody>
      </p:sp>
      <p:sp>
        <p:nvSpPr>
          <p:cNvPr id="13" name="Text Box 14"/>
          <p:cNvSpPr txBox="1">
            <a:spLocks noChangeArrowheads="1"/>
          </p:cNvSpPr>
          <p:nvPr/>
        </p:nvSpPr>
        <p:spPr bwMode="auto">
          <a:xfrm>
            <a:off x="20472400" y="8497202"/>
            <a:ext cx="18999200" cy="22897197"/>
          </a:xfrm>
          <a:prstGeom prst="rect">
            <a:avLst/>
          </a:prstGeom>
          <a:noFill/>
          <a:ln w="25400">
            <a:solidFill>
              <a:srgbClr val="EF47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324000" tIns="324000" rIns="324000" bIns="324000">
            <a:noAutofit/>
          </a:bodyPr>
          <a:lstStyle>
            <a:lvl1pPr defTabSz="166688" eaLnBrk="0" hangingPunct="0">
              <a:defRPr sz="500">
                <a:solidFill>
                  <a:schemeClr val="tx1"/>
                </a:solidFill>
                <a:latin typeface="Times New Roman" charset="0"/>
                <a:ea typeface="ＭＳ Ｐゴシック" charset="0"/>
              </a:defRPr>
            </a:lvl1pPr>
            <a:lvl2pPr marL="742950" indent="-285750" defTabSz="166688" eaLnBrk="0" hangingPunct="0">
              <a:defRPr sz="500">
                <a:solidFill>
                  <a:schemeClr val="tx1"/>
                </a:solidFill>
                <a:latin typeface="Times New Roman" charset="0"/>
                <a:ea typeface="ＭＳ Ｐゴシック" charset="0"/>
              </a:defRPr>
            </a:lvl2pPr>
            <a:lvl3pPr marL="1143000" indent="-228600" defTabSz="166688" eaLnBrk="0" hangingPunct="0">
              <a:defRPr sz="500">
                <a:solidFill>
                  <a:schemeClr val="tx1"/>
                </a:solidFill>
                <a:latin typeface="Times New Roman" charset="0"/>
                <a:ea typeface="ＭＳ Ｐゴシック" charset="0"/>
              </a:defRPr>
            </a:lvl3pPr>
            <a:lvl4pPr marL="1600200" indent="-228600" defTabSz="166688" eaLnBrk="0" hangingPunct="0">
              <a:defRPr sz="500">
                <a:solidFill>
                  <a:schemeClr val="tx1"/>
                </a:solidFill>
                <a:latin typeface="Times New Roman" charset="0"/>
                <a:ea typeface="ＭＳ Ｐゴシック" charset="0"/>
              </a:defRPr>
            </a:lvl4pPr>
            <a:lvl5pPr marL="2057400" indent="-228600" defTabSz="166688" eaLnBrk="0" hangingPunct="0">
              <a:defRPr sz="500">
                <a:solidFill>
                  <a:schemeClr val="tx1"/>
                </a:solidFill>
                <a:latin typeface="Times New Roman" charset="0"/>
                <a:ea typeface="ＭＳ Ｐゴシック" charset="0"/>
              </a:defRPr>
            </a:lvl5pPr>
            <a:lvl6pPr marL="2514600" indent="-228600" defTabSz="1666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666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666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66688" eaLnBrk="0" fontAlgn="base" hangingPunct="0">
              <a:spcBef>
                <a:spcPct val="0"/>
              </a:spcBef>
              <a:spcAft>
                <a:spcPct val="0"/>
              </a:spcAft>
              <a:defRPr sz="500">
                <a:solidFill>
                  <a:schemeClr val="tx1"/>
                </a:solidFill>
                <a:latin typeface="Times New Roman" charset="0"/>
                <a:ea typeface="ＭＳ Ｐゴシック" charset="0"/>
              </a:defRPr>
            </a:lvl9pPr>
          </a:lstStyle>
          <a:p>
            <a:pPr>
              <a:spcBef>
                <a:spcPct val="50000"/>
              </a:spcBef>
            </a:pPr>
            <a:r>
              <a:rPr lang="en-US" sz="4000" dirty="0">
                <a:latin typeface="Arial" panose="020B0604020202020204" pitchFamily="34" charset="0"/>
                <a:cs typeface="Arial" panose="020B0604020202020204" pitchFamily="34" charset="0"/>
              </a:rPr>
              <a:t>Among the 1428 patients operated on for papillary thyroid carcinoma, 1122 underwent thyroidectomy, 306 patients were operated on in the extent of thyroidectomy with central or central and lateral lymph node dissection. </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Regional recurrence was detected in 17 cases (1.7%) after total thyroidectomy without dissection and in 10 cases (3.3%) after total thyroidectomy with lymph node dissection. </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The difference was found statistically significant (p=0.02), so central neck dissection in patients with papillary thyroid cancer does not decrease the probability of regional recurrence.</a:t>
            </a:r>
          </a:p>
          <a:p>
            <a:pPr>
              <a:spcBef>
                <a:spcPct val="50000"/>
              </a:spcBef>
            </a:pPr>
            <a:r>
              <a:rPr lang="en-US" sz="4000" dirty="0">
                <a:latin typeface="Arial" panose="020B0604020202020204" pitchFamily="34" charset="0"/>
                <a:cs typeface="Arial" panose="020B0604020202020204" pitchFamily="34" charset="0"/>
              </a:rPr>
              <a:t>Age of patients after thyroidectomy without recurrence was 49.03±13.72 years and patients with recurrence of the same group of 47.59±19.2 years, relapse occurred an average after 3.74±6.07 years. </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Age of patients underwent neck dissection without relapse was 45.3±14.42, while age of patients with recurrence was 45.3±14.42. Relapse occurred after 1.71±2.63 years. </a:t>
            </a:r>
          </a:p>
          <a:p>
            <a:pPr>
              <a:spcBef>
                <a:spcPct val="50000"/>
              </a:spcBef>
            </a:pPr>
            <a:r>
              <a:rPr lang="en-US" sz="4000" dirty="0">
                <a:latin typeface="Arial" panose="020B0604020202020204" pitchFamily="34" charset="0"/>
                <a:cs typeface="Arial" panose="020B0604020202020204" pitchFamily="34" charset="0"/>
              </a:rPr>
              <a:t>The differences between time before recurrence was statistically significant (p=0.02), probably due to more aggressive tumor origin. </a:t>
            </a:r>
          </a:p>
          <a:p>
            <a:pPr>
              <a:spcBef>
                <a:spcPct val="50000"/>
              </a:spcBef>
            </a:pPr>
            <a:r>
              <a:rPr lang="en-US" sz="4000" dirty="0">
                <a:latin typeface="Arial" panose="020B0604020202020204" pitchFamily="34" charset="0"/>
                <a:cs typeface="Arial" panose="020B0604020202020204" pitchFamily="34" charset="0"/>
              </a:rPr>
              <a:t>Dependencies between gender, age of the patients and the frequency of relapse have been detected in both groups (p = 0.12; p = 0.43).</a:t>
            </a:r>
          </a:p>
          <a:p>
            <a:pPr>
              <a:spcBef>
                <a:spcPct val="50000"/>
              </a:spcBef>
            </a:pPr>
            <a:r>
              <a:rPr lang="en-US" sz="4000" dirty="0">
                <a:latin typeface="Arial" panose="020B0604020202020204" pitchFamily="34" charset="0"/>
                <a:cs typeface="Arial" panose="020B0604020202020204" pitchFamily="34" charset="0"/>
              </a:rPr>
              <a:t>Morphological types of papillary thyroid cancer relapsed were found identical.</a:t>
            </a:r>
          </a:p>
          <a:p>
            <a:pPr>
              <a:spcBef>
                <a:spcPct val="50000"/>
              </a:spcBef>
            </a:pPr>
            <a:endParaRPr lang="en-CA" sz="3200" dirty="0">
              <a:latin typeface="Arial" panose="020B0604020202020204" pitchFamily="34" charset="0"/>
              <a:cs typeface="Arial" panose="020B0604020202020204" pitchFamily="34" charset="0"/>
            </a:endParaRPr>
          </a:p>
          <a:p>
            <a:pPr>
              <a:spcBef>
                <a:spcPct val="50000"/>
              </a:spcBef>
            </a:pPr>
            <a:endParaRPr lang="en-CA" sz="3200" dirty="0">
              <a:latin typeface="Arial" panose="020B0604020202020204" pitchFamily="34" charset="0"/>
              <a:cs typeface="Arial" panose="020B0604020202020204" pitchFamily="34" charset="0"/>
            </a:endParaRPr>
          </a:p>
          <a:p>
            <a:pPr>
              <a:spcBef>
                <a:spcPct val="50000"/>
              </a:spcBef>
            </a:pPr>
            <a:endParaRPr lang="en-CA" sz="3200" dirty="0">
              <a:latin typeface="Arial" panose="020B0604020202020204" pitchFamily="34" charset="0"/>
              <a:cs typeface="Arial" panose="020B0604020202020204" pitchFamily="34" charset="0"/>
            </a:endParaRPr>
          </a:p>
          <a:p>
            <a:pPr>
              <a:spcBef>
                <a:spcPct val="50000"/>
              </a:spcBef>
            </a:pPr>
            <a:endParaRPr lang="en-CA" sz="3200" dirty="0">
              <a:latin typeface="Arial" panose="020B0604020202020204" pitchFamily="34" charset="0"/>
              <a:cs typeface="Arial" panose="020B0604020202020204" pitchFamily="34" charset="0"/>
            </a:endParaRPr>
          </a:p>
          <a:p>
            <a:pPr>
              <a:spcBef>
                <a:spcPct val="50000"/>
              </a:spcBef>
            </a:pPr>
            <a:endParaRPr lang="en-CA" sz="3200" dirty="0">
              <a:latin typeface="Arial" panose="020B0604020202020204" pitchFamily="34" charset="0"/>
              <a:cs typeface="Arial" panose="020B0604020202020204" pitchFamily="34" charset="0"/>
            </a:endParaRPr>
          </a:p>
          <a:p>
            <a:pPr>
              <a:spcBef>
                <a:spcPct val="50000"/>
              </a:spcBef>
            </a:pPr>
            <a:endParaRPr lang="en-CA" sz="3200" dirty="0">
              <a:latin typeface="Arial" panose="020B0604020202020204" pitchFamily="34" charset="0"/>
              <a:cs typeface="Arial" panose="020B0604020202020204" pitchFamily="34" charset="0"/>
            </a:endParaRPr>
          </a:p>
          <a:p>
            <a:pPr>
              <a:spcBef>
                <a:spcPct val="50000"/>
              </a:spcBef>
            </a:pPr>
            <a:endParaRPr lang="en-AU" sz="3200" dirty="0">
              <a:solidFill>
                <a:srgbClr val="133C8B"/>
              </a:solidFill>
              <a:latin typeface="Arial" panose="020B0604020202020204" pitchFamily="34" charset="0"/>
              <a:cs typeface="Arial" panose="020B0604020202020204" pitchFamily="34" charset="0"/>
            </a:endParaRPr>
          </a:p>
          <a:p>
            <a:pPr>
              <a:spcBef>
                <a:spcPct val="50000"/>
              </a:spcBef>
            </a:pPr>
            <a:endParaRPr lang="en-US" sz="3200" dirty="0">
              <a:latin typeface="Arial" panose="020B0604020202020204" pitchFamily="34" charset="0"/>
              <a:cs typeface="Arial" panose="020B0604020202020204" pitchFamily="34" charset="0"/>
            </a:endParaRPr>
          </a:p>
          <a:p>
            <a:pPr>
              <a:spcBef>
                <a:spcPct val="50000"/>
              </a:spcBef>
            </a:pPr>
            <a:endParaRPr lang="en-CA" sz="3200" i="1" dirty="0">
              <a:latin typeface="Arial" panose="020B0604020202020204" pitchFamily="34" charset="0"/>
              <a:cs typeface="Arial" panose="020B0604020202020204" pitchFamily="34" charset="0"/>
            </a:endParaRPr>
          </a:p>
          <a:p>
            <a:pPr>
              <a:spcBef>
                <a:spcPct val="50000"/>
              </a:spcBef>
            </a:pPr>
            <a:endParaRPr lang="en-AU" sz="3200" i="1" dirty="0">
              <a:solidFill>
                <a:srgbClr val="133C8B"/>
              </a:solidFill>
              <a:latin typeface="Arial" panose="020B0604020202020204" pitchFamily="34" charset="0"/>
              <a:cs typeface="Arial" panose="020B0604020202020204" pitchFamily="34" charset="0"/>
            </a:endParaRPr>
          </a:p>
        </p:txBody>
      </p:sp>
      <p:sp>
        <p:nvSpPr>
          <p:cNvPr id="23" name="Rectangle 28"/>
          <p:cNvSpPr>
            <a:spLocks noChangeArrowheads="1"/>
          </p:cNvSpPr>
          <p:nvPr/>
        </p:nvSpPr>
        <p:spPr bwMode="auto">
          <a:xfrm>
            <a:off x="40286147" y="29931360"/>
            <a:ext cx="9757736" cy="1889760"/>
          </a:xfrm>
          <a:prstGeom prst="rect">
            <a:avLst/>
          </a:prstGeom>
          <a:solidFill>
            <a:schemeClr val="bg1"/>
          </a:solidFill>
          <a:ln w="25400">
            <a:solidFill>
              <a:srgbClr val="EF4733"/>
            </a:solidFill>
            <a:miter lim="800000"/>
            <a:headEnd/>
            <a:tailEnd/>
          </a:ln>
          <a:effectLst/>
          <a:extLst/>
        </p:spPr>
        <p:txBody>
          <a:bodyPr lIns="375509" tIns="375509" rIns="375509" bIns="375509"/>
          <a:lstStyle/>
          <a:p>
            <a:pPr defTabSz="952097" eaLnBrk="0" hangingPunct="0">
              <a:spcBef>
                <a:spcPct val="50000"/>
              </a:spcBef>
            </a:pPr>
            <a:r>
              <a:rPr lang="en-US" sz="5500" b="1" cap="all" dirty="0">
                <a:solidFill>
                  <a:srgbClr val="EF4733"/>
                </a:solidFill>
                <a:latin typeface="Arial" panose="020B0604020202020204" pitchFamily="34" charset="0"/>
                <a:cs typeface="Arial" panose="020B0604020202020204" pitchFamily="34" charset="0"/>
              </a:rPr>
              <a:t>CONTACT</a:t>
            </a:r>
            <a:r>
              <a:rPr lang="en-US" sz="5500" b="1" cap="all" dirty="0">
                <a:solidFill>
                  <a:srgbClr val="133C8B"/>
                </a:solidFill>
                <a:latin typeface="Arial" panose="020B0604020202020204" pitchFamily="34" charset="0"/>
                <a:cs typeface="Arial" panose="020B0604020202020204" pitchFamily="34" charset="0"/>
              </a:rPr>
              <a:t> </a:t>
            </a:r>
            <a:r>
              <a:rPr lang="en-US" sz="5500" b="1" cap="all" dirty="0">
                <a:solidFill>
                  <a:srgbClr val="EF4733"/>
                </a:solidFill>
                <a:latin typeface="Arial" panose="020B0604020202020204" pitchFamily="34" charset="0"/>
                <a:cs typeface="Arial" panose="020B0604020202020204" pitchFamily="34" charset="0"/>
              </a:rPr>
              <a:t>INFORMATION</a:t>
            </a:r>
          </a:p>
          <a:p>
            <a:r>
              <a:rPr lang="en-AU" sz="3000" dirty="0">
                <a:latin typeface="Arial" panose="020B0604020202020204" pitchFamily="34" charset="0"/>
                <a:cs typeface="Arial" panose="020B0604020202020204" pitchFamily="34" charset="0"/>
              </a:rPr>
              <a:t>arseny@thyro.ru</a:t>
            </a:r>
            <a:br>
              <a:rPr lang="en-AU" sz="3000" dirty="0">
                <a:latin typeface="Arial" panose="020B0604020202020204" pitchFamily="34" charset="0"/>
                <a:cs typeface="Arial" panose="020B0604020202020204" pitchFamily="34" charset="0"/>
              </a:rPr>
            </a:br>
            <a:r>
              <a:rPr lang="en-AU" sz="2500" dirty="0">
                <a:latin typeface="Arial" panose="020B0604020202020204" pitchFamily="34" charset="0"/>
                <a:cs typeface="Arial" panose="020B0604020202020204" pitchFamily="34" charset="0"/>
              </a:rPr>
              <a:t> </a:t>
            </a:r>
            <a:endParaRPr lang="en-US" sz="2500" dirty="0">
              <a:latin typeface="Arial" panose="020B0604020202020204" pitchFamily="34" charset="0"/>
              <a:cs typeface="Arial" panose="020B0604020202020204" pitchFamily="34" charset="0"/>
            </a:endParaRPr>
          </a:p>
        </p:txBody>
      </p:sp>
      <p:sp>
        <p:nvSpPr>
          <p:cNvPr id="24" name="Text Box 40"/>
          <p:cNvSpPr txBox="1">
            <a:spLocks noChangeArrowheads="1"/>
          </p:cNvSpPr>
          <p:nvPr/>
        </p:nvSpPr>
        <p:spPr bwMode="auto">
          <a:xfrm>
            <a:off x="9539276" y="1759900"/>
            <a:ext cx="27488496" cy="3024336"/>
          </a:xfrm>
          <a:prstGeom prst="rect">
            <a:avLst/>
          </a:prstGeom>
          <a:noFill/>
          <a:ln>
            <a:noFill/>
          </a:ln>
          <a:effectLst/>
          <a:extLst/>
        </p:spPr>
        <p:txBody>
          <a:bodyPr lIns="430266" tIns="430266" rIns="430266" bIns="430266"/>
          <a:lstStyle>
            <a:lvl1pPr defTabSz="192088" eaLnBrk="0" hangingPunct="0">
              <a:defRPr sz="500">
                <a:solidFill>
                  <a:schemeClr val="tx1"/>
                </a:solidFill>
                <a:latin typeface="Times New Roman" charset="0"/>
                <a:ea typeface="ＭＳ Ｐゴシック" charset="0"/>
              </a:defRPr>
            </a:lvl1pPr>
            <a:lvl2pPr marL="742950" indent="-285750" defTabSz="192088" eaLnBrk="0" hangingPunct="0">
              <a:defRPr sz="500">
                <a:solidFill>
                  <a:schemeClr val="tx1"/>
                </a:solidFill>
                <a:latin typeface="Times New Roman" charset="0"/>
                <a:ea typeface="ＭＳ Ｐゴシック" charset="0"/>
              </a:defRPr>
            </a:lvl2pPr>
            <a:lvl3pPr marL="1143000" indent="-228600" defTabSz="192088" eaLnBrk="0" hangingPunct="0">
              <a:defRPr sz="500">
                <a:solidFill>
                  <a:schemeClr val="tx1"/>
                </a:solidFill>
                <a:latin typeface="Times New Roman" charset="0"/>
                <a:ea typeface="ＭＳ Ｐゴシック" charset="0"/>
              </a:defRPr>
            </a:lvl3pPr>
            <a:lvl4pPr marL="1600200" indent="-228600" defTabSz="192088" eaLnBrk="0" hangingPunct="0">
              <a:defRPr sz="500">
                <a:solidFill>
                  <a:schemeClr val="tx1"/>
                </a:solidFill>
                <a:latin typeface="Times New Roman" charset="0"/>
                <a:ea typeface="ＭＳ Ｐゴシック" charset="0"/>
              </a:defRPr>
            </a:lvl4pPr>
            <a:lvl5pPr marL="2057400" indent="-228600" defTabSz="192088" eaLnBrk="0" hangingPunct="0">
              <a:defRPr sz="500">
                <a:solidFill>
                  <a:schemeClr val="tx1"/>
                </a:solidFill>
                <a:latin typeface="Times New Roman" charset="0"/>
                <a:ea typeface="ＭＳ Ｐゴシック" charset="0"/>
              </a:defRPr>
            </a:lvl5pPr>
            <a:lvl6pPr marL="2514600" indent="-228600" defTabSz="1920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920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920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92088" eaLnBrk="0" fontAlgn="base" hangingPunct="0">
              <a:spcBef>
                <a:spcPct val="0"/>
              </a:spcBef>
              <a:spcAft>
                <a:spcPct val="0"/>
              </a:spcAft>
              <a:defRPr sz="500">
                <a:solidFill>
                  <a:schemeClr val="tx1"/>
                </a:solidFill>
                <a:latin typeface="Times New Roman" charset="0"/>
                <a:ea typeface="ＭＳ Ｐゴシック" charset="0"/>
              </a:defRPr>
            </a:lvl9pPr>
          </a:lstStyle>
          <a:p>
            <a:pPr>
              <a:spcBef>
                <a:spcPct val="20000"/>
              </a:spcBef>
            </a:pPr>
            <a:r>
              <a:rPr lang="en-AU" sz="3200" b="1" dirty="0" err="1">
                <a:latin typeface="Arial" panose="020B0604020202020204" pitchFamily="34" charset="0"/>
                <a:cs typeface="Arial" panose="020B0604020202020204" pitchFamily="34" charset="0"/>
              </a:rPr>
              <a:t>Arseny</a:t>
            </a:r>
            <a:r>
              <a:rPr lang="en-AU" sz="3200" b="1" dirty="0">
                <a:latin typeface="Arial" panose="020B0604020202020204" pitchFamily="34" charset="0"/>
                <a:cs typeface="Arial" panose="020B0604020202020204" pitchFamily="34" charset="0"/>
              </a:rPr>
              <a:t> Semenov MD PhD </a:t>
            </a:r>
            <a:r>
              <a:rPr lang="en-AU" sz="3200" b="1" baseline="30000" dirty="0">
                <a:latin typeface="Arial" panose="020B0604020202020204" pitchFamily="34" charset="0"/>
                <a:cs typeface="Arial" panose="020B0604020202020204" pitchFamily="34" charset="0"/>
              </a:rPr>
              <a:t>1,2</a:t>
            </a:r>
            <a:r>
              <a:rPr lang="en-AU" sz="3200" b="1" dirty="0">
                <a:latin typeface="Arial" panose="020B0604020202020204" pitchFamily="34" charset="0"/>
                <a:cs typeface="Arial" panose="020B0604020202020204" pitchFamily="34" charset="0"/>
              </a:rPr>
              <a:t>, Sofia </a:t>
            </a:r>
            <a:r>
              <a:rPr lang="en-AU" sz="3200" b="1" dirty="0" err="1">
                <a:latin typeface="Arial" panose="020B0604020202020204" pitchFamily="34" charset="0"/>
                <a:cs typeface="Arial" panose="020B0604020202020204" pitchFamily="34" charset="0"/>
              </a:rPr>
              <a:t>Borozdina</a:t>
            </a:r>
            <a:r>
              <a:rPr lang="en-AU" sz="3200" b="1" dirty="0">
                <a:latin typeface="Arial" panose="020B0604020202020204" pitchFamily="34" charset="0"/>
                <a:cs typeface="Arial" panose="020B0604020202020204" pitchFamily="34" charset="0"/>
              </a:rPr>
              <a:t> </a:t>
            </a:r>
            <a:r>
              <a:rPr lang="en-AU" sz="3200" b="1" baseline="30000" dirty="0">
                <a:latin typeface="Arial" panose="020B0604020202020204" pitchFamily="34" charset="0"/>
                <a:cs typeface="Arial" panose="020B0604020202020204" pitchFamily="34" charset="0"/>
              </a:rPr>
              <a:t>2</a:t>
            </a:r>
            <a:r>
              <a:rPr lang="en-AU" sz="3200" b="1" dirty="0">
                <a:latin typeface="Arial" panose="020B0604020202020204" pitchFamily="34" charset="0"/>
                <a:cs typeface="Arial" panose="020B0604020202020204" pitchFamily="34" charset="0"/>
              </a:rPr>
              <a:t>, Roman </a:t>
            </a:r>
            <a:r>
              <a:rPr lang="en-AU" sz="3200" b="1" dirty="0" err="1">
                <a:latin typeface="Arial" panose="020B0604020202020204" pitchFamily="34" charset="0"/>
                <a:cs typeface="Arial" panose="020B0604020202020204" pitchFamily="34" charset="0"/>
              </a:rPr>
              <a:t>Chernikov</a:t>
            </a:r>
            <a:r>
              <a:rPr lang="en-AU" sz="3200" b="1" dirty="0">
                <a:latin typeface="Arial" panose="020B0604020202020204" pitchFamily="34" charset="0"/>
                <a:cs typeface="Arial" panose="020B0604020202020204" pitchFamily="34" charset="0"/>
              </a:rPr>
              <a:t> MD PhD </a:t>
            </a:r>
            <a:r>
              <a:rPr lang="en-AU" sz="3200" b="1" baseline="30000" dirty="0">
                <a:latin typeface="Arial" panose="020B0604020202020204" pitchFamily="34" charset="0"/>
                <a:cs typeface="Arial" panose="020B0604020202020204" pitchFamily="34" charset="0"/>
              </a:rPr>
              <a:t>1</a:t>
            </a:r>
            <a:r>
              <a:rPr lang="en-AU" sz="3200" b="1" dirty="0">
                <a:latin typeface="Arial" panose="020B0604020202020204" pitchFamily="34" charset="0"/>
                <a:cs typeface="Arial" panose="020B0604020202020204" pitchFamily="34" charset="0"/>
              </a:rPr>
              <a:t>, Viktor </a:t>
            </a:r>
            <a:r>
              <a:rPr lang="en-AU" sz="3200" b="1" dirty="0" err="1">
                <a:latin typeface="Arial" panose="020B0604020202020204" pitchFamily="34" charset="0"/>
                <a:cs typeface="Arial" panose="020B0604020202020204" pitchFamily="34" charset="0"/>
              </a:rPr>
              <a:t>Makarin</a:t>
            </a:r>
            <a:r>
              <a:rPr lang="en-AU" sz="3200" b="1" dirty="0">
                <a:latin typeface="Arial" panose="020B0604020202020204" pitchFamily="34" charset="0"/>
                <a:cs typeface="Arial" panose="020B0604020202020204" pitchFamily="34" charset="0"/>
              </a:rPr>
              <a:t> MD PhD </a:t>
            </a:r>
            <a:r>
              <a:rPr lang="en-AU" sz="3200" b="1" baseline="30000" dirty="0">
                <a:latin typeface="Arial" panose="020B0604020202020204" pitchFamily="34" charset="0"/>
                <a:cs typeface="Arial" panose="020B0604020202020204" pitchFamily="34" charset="0"/>
              </a:rPr>
              <a:t>1</a:t>
            </a:r>
            <a:r>
              <a:rPr lang="en-AU" sz="3200" b="1" dirty="0">
                <a:latin typeface="Arial" panose="020B0604020202020204" pitchFamily="34" charset="0"/>
                <a:cs typeface="Arial" panose="020B0604020202020204" pitchFamily="34" charset="0"/>
              </a:rPr>
              <a:t>, </a:t>
            </a:r>
            <a:r>
              <a:rPr lang="en-AU" sz="3200" b="1" dirty="0" err="1">
                <a:latin typeface="Arial" panose="020B0604020202020204" pitchFamily="34" charset="0"/>
                <a:cs typeface="Arial" panose="020B0604020202020204" pitchFamily="34" charset="0"/>
              </a:rPr>
              <a:t>Prof.</a:t>
            </a:r>
            <a:r>
              <a:rPr lang="en-AU" sz="3200" b="1" dirty="0">
                <a:latin typeface="Arial" panose="020B0604020202020204" pitchFamily="34" charset="0"/>
                <a:cs typeface="Arial" panose="020B0604020202020204" pitchFamily="34" charset="0"/>
              </a:rPr>
              <a:t> Ilya </a:t>
            </a:r>
            <a:r>
              <a:rPr lang="en-AU" sz="3200" b="1" dirty="0" err="1">
                <a:latin typeface="Arial" panose="020B0604020202020204" pitchFamily="34" charset="0"/>
                <a:cs typeface="Arial" panose="020B0604020202020204" pitchFamily="34" charset="0"/>
              </a:rPr>
              <a:t>Sleptsov</a:t>
            </a:r>
            <a:r>
              <a:rPr lang="en-AU" sz="3200" b="1" dirty="0">
                <a:latin typeface="Arial" panose="020B0604020202020204" pitchFamily="34" charset="0"/>
                <a:cs typeface="Arial" panose="020B0604020202020204" pitchFamily="34" charset="0"/>
              </a:rPr>
              <a:t> MD PhD </a:t>
            </a:r>
            <a:r>
              <a:rPr lang="en-AU" sz="3200" b="1" baseline="30000" dirty="0">
                <a:latin typeface="Arial" panose="020B0604020202020204" pitchFamily="34" charset="0"/>
                <a:cs typeface="Arial" panose="020B0604020202020204" pitchFamily="34" charset="0"/>
              </a:rPr>
              <a:t>1,2</a:t>
            </a:r>
            <a:r>
              <a:rPr lang="en-AU" sz="3200" b="1" dirty="0">
                <a:latin typeface="Arial" panose="020B0604020202020204" pitchFamily="34" charset="0"/>
                <a:cs typeface="Arial" panose="020B0604020202020204" pitchFamily="34" charset="0"/>
              </a:rPr>
              <a:t>, </a:t>
            </a:r>
            <a:br>
              <a:rPr lang="en-AU" sz="3200" b="1" dirty="0">
                <a:latin typeface="Arial" panose="020B0604020202020204" pitchFamily="34" charset="0"/>
                <a:cs typeface="Arial" panose="020B0604020202020204" pitchFamily="34" charset="0"/>
              </a:rPr>
            </a:br>
            <a:r>
              <a:rPr lang="en-AU" sz="3200" b="1" dirty="0">
                <a:latin typeface="Arial" panose="020B0604020202020204" pitchFamily="34" charset="0"/>
                <a:cs typeface="Arial" panose="020B0604020202020204" pitchFamily="34" charset="0"/>
              </a:rPr>
              <a:t>Igor </a:t>
            </a:r>
            <a:r>
              <a:rPr lang="en-AU" sz="3200" b="1" dirty="0" err="1">
                <a:latin typeface="Arial" panose="020B0604020202020204" pitchFamily="34" charset="0"/>
                <a:cs typeface="Arial" panose="020B0604020202020204" pitchFamily="34" charset="0"/>
              </a:rPr>
              <a:t>Chinchuk</a:t>
            </a:r>
            <a:r>
              <a:rPr lang="en-AU" sz="3200" b="1" dirty="0">
                <a:latin typeface="Arial" panose="020B0604020202020204" pitchFamily="34" charset="0"/>
                <a:cs typeface="Arial" panose="020B0604020202020204" pitchFamily="34" charset="0"/>
              </a:rPr>
              <a:t> MD PhD </a:t>
            </a:r>
            <a:r>
              <a:rPr lang="en-AU" sz="3200" b="1" baseline="30000" dirty="0">
                <a:latin typeface="Arial" panose="020B0604020202020204" pitchFamily="34" charset="0"/>
                <a:cs typeface="Arial" panose="020B0604020202020204" pitchFamily="34" charset="0"/>
              </a:rPr>
              <a:t>1</a:t>
            </a:r>
            <a:r>
              <a:rPr lang="en-AU" sz="3200" b="1" dirty="0">
                <a:latin typeface="Arial" panose="020B0604020202020204" pitchFamily="34" charset="0"/>
                <a:cs typeface="Arial" panose="020B0604020202020204" pitchFamily="34" charset="0"/>
              </a:rPr>
              <a:t>, Konstantin </a:t>
            </a:r>
            <a:r>
              <a:rPr lang="en-AU" sz="3200" b="1" dirty="0" err="1">
                <a:latin typeface="Arial" panose="020B0604020202020204" pitchFamily="34" charset="0"/>
                <a:cs typeface="Arial" panose="020B0604020202020204" pitchFamily="34" charset="0"/>
              </a:rPr>
              <a:t>Novokshonov</a:t>
            </a:r>
            <a:r>
              <a:rPr lang="en-AU" sz="3200" b="1" dirty="0">
                <a:latin typeface="Arial" panose="020B0604020202020204" pitchFamily="34" charset="0"/>
                <a:cs typeface="Arial" panose="020B0604020202020204" pitchFamily="34" charset="0"/>
              </a:rPr>
              <a:t> MD </a:t>
            </a:r>
            <a:r>
              <a:rPr lang="en-AU" sz="3200" b="1" baseline="30000" dirty="0">
                <a:latin typeface="Arial" panose="020B0604020202020204" pitchFamily="34" charset="0"/>
                <a:cs typeface="Arial" panose="020B0604020202020204" pitchFamily="34" charset="0"/>
              </a:rPr>
              <a:t>1</a:t>
            </a:r>
            <a:r>
              <a:rPr lang="en-AU" sz="3200" b="1" dirty="0">
                <a:latin typeface="Arial" panose="020B0604020202020204" pitchFamily="34" charset="0"/>
                <a:cs typeface="Arial" panose="020B0604020202020204" pitchFamily="34" charset="0"/>
              </a:rPr>
              <a:t>, Julia </a:t>
            </a:r>
            <a:r>
              <a:rPr lang="en-AU" sz="3200" b="1" dirty="0" err="1">
                <a:latin typeface="Arial" panose="020B0604020202020204" pitchFamily="34" charset="0"/>
                <a:cs typeface="Arial" panose="020B0604020202020204" pitchFamily="34" charset="0"/>
              </a:rPr>
              <a:t>Karelina</a:t>
            </a:r>
            <a:r>
              <a:rPr lang="en-AU" sz="3200" b="1" dirty="0">
                <a:latin typeface="Arial" panose="020B0604020202020204" pitchFamily="34" charset="0"/>
                <a:cs typeface="Arial" panose="020B0604020202020204" pitchFamily="34" charset="0"/>
              </a:rPr>
              <a:t> MD </a:t>
            </a:r>
            <a:r>
              <a:rPr lang="en-AU" sz="3200" b="1" baseline="30000" dirty="0">
                <a:latin typeface="Arial" panose="020B0604020202020204" pitchFamily="34" charset="0"/>
                <a:cs typeface="Arial" panose="020B0604020202020204" pitchFamily="34" charset="0"/>
              </a:rPr>
              <a:t>1</a:t>
            </a:r>
            <a:r>
              <a:rPr lang="en-AU" sz="3200" b="1" dirty="0">
                <a:latin typeface="Arial" panose="020B0604020202020204" pitchFamily="34" charset="0"/>
                <a:cs typeface="Arial" panose="020B0604020202020204" pitchFamily="34" charset="0"/>
              </a:rPr>
              <a:t>, Anna </a:t>
            </a:r>
            <a:r>
              <a:rPr lang="en-AU" sz="3200" b="1" dirty="0" err="1">
                <a:latin typeface="Arial" panose="020B0604020202020204" pitchFamily="34" charset="0"/>
                <a:cs typeface="Arial" panose="020B0604020202020204" pitchFamily="34" charset="0"/>
              </a:rPr>
              <a:t>Uspenskaya</a:t>
            </a:r>
            <a:r>
              <a:rPr lang="en-AU" sz="3200" b="1" dirty="0">
                <a:latin typeface="Arial" panose="020B0604020202020204" pitchFamily="34" charset="0"/>
                <a:cs typeface="Arial" panose="020B0604020202020204" pitchFamily="34" charset="0"/>
              </a:rPr>
              <a:t> MD </a:t>
            </a:r>
            <a:r>
              <a:rPr lang="en-AU" sz="3200" b="1" baseline="30000" dirty="0">
                <a:latin typeface="Arial" panose="020B0604020202020204" pitchFamily="34" charset="0"/>
                <a:cs typeface="Arial" panose="020B0604020202020204" pitchFamily="34" charset="0"/>
              </a:rPr>
              <a:t>1</a:t>
            </a:r>
            <a:r>
              <a:rPr lang="en-AU" sz="3200" b="1" dirty="0">
                <a:latin typeface="Arial" panose="020B0604020202020204" pitchFamily="34" charset="0"/>
                <a:cs typeface="Arial" panose="020B0604020202020204" pitchFamily="34" charset="0"/>
              </a:rPr>
              <a:t>, Nataly </a:t>
            </a:r>
            <a:r>
              <a:rPr lang="en-AU" sz="3200" b="1" dirty="0" err="1">
                <a:latin typeface="Arial" panose="020B0604020202020204" pitchFamily="34" charset="0"/>
                <a:cs typeface="Arial" panose="020B0604020202020204" pitchFamily="34" charset="0"/>
              </a:rPr>
              <a:t>Timofeeva</a:t>
            </a:r>
            <a:r>
              <a:rPr lang="en-AU" sz="3200" b="1" dirty="0">
                <a:latin typeface="Arial" panose="020B0604020202020204" pitchFamily="34" charset="0"/>
                <a:cs typeface="Arial" panose="020B0604020202020204" pitchFamily="34" charset="0"/>
              </a:rPr>
              <a:t> MD PhD </a:t>
            </a:r>
            <a:r>
              <a:rPr lang="en-AU" sz="3200" b="1" baseline="30000" dirty="0">
                <a:latin typeface="Arial" panose="020B0604020202020204" pitchFamily="34" charset="0"/>
                <a:cs typeface="Arial" panose="020B0604020202020204" pitchFamily="34" charset="0"/>
              </a:rPr>
              <a:t>1</a:t>
            </a:r>
            <a:r>
              <a:rPr lang="en-AU" sz="3200" b="1" dirty="0">
                <a:latin typeface="Arial" panose="020B0604020202020204" pitchFamily="34" charset="0"/>
                <a:cs typeface="Arial" panose="020B0604020202020204" pitchFamily="34" charset="0"/>
              </a:rPr>
              <a:t>, </a:t>
            </a:r>
            <a:br>
              <a:rPr lang="en-AU" sz="3200" b="1" dirty="0">
                <a:latin typeface="Arial" panose="020B0604020202020204" pitchFamily="34" charset="0"/>
                <a:cs typeface="Arial" panose="020B0604020202020204" pitchFamily="34" charset="0"/>
              </a:rPr>
            </a:br>
            <a:r>
              <a:rPr lang="en-AU" sz="3200" b="1" dirty="0" err="1">
                <a:latin typeface="Arial" panose="020B0604020202020204" pitchFamily="34" charset="0"/>
                <a:cs typeface="Arial" panose="020B0604020202020204" pitchFamily="34" charset="0"/>
              </a:rPr>
              <a:t>Elisey</a:t>
            </a:r>
            <a:r>
              <a:rPr lang="en-AU" sz="3200" b="1" dirty="0">
                <a:latin typeface="Arial" panose="020B0604020202020204" pitchFamily="34" charset="0"/>
                <a:cs typeface="Arial" panose="020B0604020202020204" pitchFamily="34" charset="0"/>
              </a:rPr>
              <a:t> </a:t>
            </a:r>
            <a:r>
              <a:rPr lang="en-AU" sz="3200" b="1" dirty="0" err="1">
                <a:latin typeface="Arial" panose="020B0604020202020204" pitchFamily="34" charset="0"/>
                <a:cs typeface="Arial" panose="020B0604020202020204" pitchFamily="34" charset="0"/>
              </a:rPr>
              <a:t>Fedorov</a:t>
            </a:r>
            <a:r>
              <a:rPr lang="en-AU" sz="3200" b="1" dirty="0">
                <a:latin typeface="Arial" panose="020B0604020202020204" pitchFamily="34" charset="0"/>
                <a:cs typeface="Arial" panose="020B0604020202020204" pitchFamily="34" charset="0"/>
              </a:rPr>
              <a:t> PhD </a:t>
            </a:r>
            <a:r>
              <a:rPr lang="en-AU" sz="3200" b="1" baseline="30000" dirty="0">
                <a:latin typeface="Arial" panose="020B0604020202020204" pitchFamily="34" charset="0"/>
                <a:cs typeface="Arial" panose="020B0604020202020204" pitchFamily="34" charset="0"/>
              </a:rPr>
              <a:t>1</a:t>
            </a:r>
            <a:r>
              <a:rPr lang="en-AU" sz="3200" b="1" dirty="0">
                <a:latin typeface="Arial" panose="020B0604020202020204" pitchFamily="34" charset="0"/>
                <a:cs typeface="Arial" panose="020B0604020202020204" pitchFamily="34" charset="0"/>
              </a:rPr>
              <a:t>, </a:t>
            </a:r>
            <a:r>
              <a:rPr lang="en-AU" sz="3200" b="1" dirty="0" err="1">
                <a:latin typeface="Arial" panose="020B0604020202020204" pitchFamily="34" charset="0"/>
                <a:cs typeface="Arial" panose="020B0604020202020204" pitchFamily="34" charset="0"/>
              </a:rPr>
              <a:t>Yuiy</a:t>
            </a:r>
            <a:r>
              <a:rPr lang="en-AU" sz="3200" b="1" dirty="0">
                <a:latin typeface="Arial" panose="020B0604020202020204" pitchFamily="34" charset="0"/>
                <a:cs typeface="Arial" panose="020B0604020202020204" pitchFamily="34" charset="0"/>
              </a:rPr>
              <a:t> </a:t>
            </a:r>
            <a:r>
              <a:rPr lang="en-AU" sz="3200" b="1" dirty="0" err="1">
                <a:latin typeface="Arial" panose="020B0604020202020204" pitchFamily="34" charset="0"/>
                <a:cs typeface="Arial" panose="020B0604020202020204" pitchFamily="34" charset="0"/>
              </a:rPr>
              <a:t>Malugov</a:t>
            </a:r>
            <a:r>
              <a:rPr lang="en-AU" sz="3200" b="1" dirty="0">
                <a:latin typeface="Arial" panose="020B0604020202020204" pitchFamily="34" charset="0"/>
                <a:cs typeface="Arial" panose="020B0604020202020204" pitchFamily="34" charset="0"/>
              </a:rPr>
              <a:t> MD </a:t>
            </a:r>
            <a:r>
              <a:rPr lang="en-AU" sz="3200" b="1" baseline="30000" dirty="0">
                <a:latin typeface="Arial" panose="020B0604020202020204" pitchFamily="34" charset="0"/>
                <a:cs typeface="Arial" panose="020B0604020202020204" pitchFamily="34" charset="0"/>
              </a:rPr>
              <a:t>1</a:t>
            </a:r>
            <a:r>
              <a:rPr lang="en-AU" sz="3200" b="1" dirty="0">
                <a:latin typeface="Arial" panose="020B0604020202020204" pitchFamily="34" charset="0"/>
                <a:cs typeface="Arial" panose="020B0604020202020204" pitchFamily="34" charset="0"/>
              </a:rPr>
              <a:t>, </a:t>
            </a:r>
            <a:r>
              <a:rPr lang="en-AU" sz="3200" b="1" dirty="0" err="1">
                <a:latin typeface="Arial" panose="020B0604020202020204" pitchFamily="34" charset="0"/>
                <a:cs typeface="Arial" panose="020B0604020202020204" pitchFamily="34" charset="0"/>
              </a:rPr>
              <a:t>Prof.</a:t>
            </a:r>
            <a:r>
              <a:rPr lang="en-AU" sz="3200" b="1" dirty="0">
                <a:latin typeface="Arial" panose="020B0604020202020204" pitchFamily="34" charset="0"/>
                <a:cs typeface="Arial" panose="020B0604020202020204" pitchFamily="34" charset="0"/>
              </a:rPr>
              <a:t> Aleksandr </a:t>
            </a:r>
            <a:r>
              <a:rPr lang="en-AU" sz="3200" b="1" dirty="0" err="1">
                <a:latin typeface="Arial" panose="020B0604020202020204" pitchFamily="34" charset="0"/>
                <a:cs typeface="Arial" panose="020B0604020202020204" pitchFamily="34" charset="0"/>
              </a:rPr>
              <a:t>Bubnov</a:t>
            </a:r>
            <a:r>
              <a:rPr lang="en-AU" sz="3200" b="1" dirty="0">
                <a:latin typeface="Arial" panose="020B0604020202020204" pitchFamily="34" charset="0"/>
                <a:cs typeface="Arial" panose="020B0604020202020204" pitchFamily="34" charset="0"/>
              </a:rPr>
              <a:t> MD PhD </a:t>
            </a:r>
            <a:r>
              <a:rPr lang="en-AU" sz="3200" b="1" baseline="30000" dirty="0">
                <a:latin typeface="Arial" panose="020B0604020202020204" pitchFamily="34" charset="0"/>
                <a:cs typeface="Arial" panose="020B0604020202020204" pitchFamily="34" charset="0"/>
              </a:rPr>
              <a:t>1,2,3</a:t>
            </a:r>
            <a:r>
              <a:rPr lang="en-AU" sz="3200" b="1" dirty="0">
                <a:latin typeface="Arial" panose="020B0604020202020204" pitchFamily="34" charset="0"/>
                <a:cs typeface="Arial" panose="020B0604020202020204" pitchFamily="34" charset="0"/>
              </a:rPr>
              <a:t>, </a:t>
            </a:r>
            <a:r>
              <a:rPr lang="en-AU" sz="3200" b="1" dirty="0" err="1">
                <a:latin typeface="Arial" panose="020B0604020202020204" pitchFamily="34" charset="0"/>
                <a:cs typeface="Arial" panose="020B0604020202020204" pitchFamily="34" charset="0"/>
              </a:rPr>
              <a:t>Prof.</a:t>
            </a:r>
            <a:r>
              <a:rPr lang="en-AU" sz="3200" b="1" dirty="0">
                <a:latin typeface="Arial" panose="020B0604020202020204" pitchFamily="34" charset="0"/>
                <a:cs typeface="Arial" panose="020B0604020202020204" pitchFamily="34" charset="0"/>
              </a:rPr>
              <a:t> </a:t>
            </a:r>
            <a:r>
              <a:rPr lang="en-AU" sz="3200" b="1" dirty="0" err="1">
                <a:latin typeface="Arial" panose="020B0604020202020204" pitchFamily="34" charset="0"/>
                <a:cs typeface="Arial" panose="020B0604020202020204" pitchFamily="34" charset="0"/>
              </a:rPr>
              <a:t>Yuriy</a:t>
            </a:r>
            <a:r>
              <a:rPr lang="en-AU" sz="3200" b="1" dirty="0">
                <a:latin typeface="Arial" panose="020B0604020202020204" pitchFamily="34" charset="0"/>
                <a:cs typeface="Arial" panose="020B0604020202020204" pitchFamily="34" charset="0"/>
              </a:rPr>
              <a:t> </a:t>
            </a:r>
            <a:r>
              <a:rPr lang="en-AU" sz="3200" b="1" dirty="0" err="1">
                <a:latin typeface="Arial" panose="020B0604020202020204" pitchFamily="34" charset="0"/>
                <a:cs typeface="Arial" panose="020B0604020202020204" pitchFamily="34" charset="0"/>
              </a:rPr>
              <a:t>Fedotov</a:t>
            </a:r>
            <a:r>
              <a:rPr lang="en-AU" sz="3200" b="1" dirty="0">
                <a:latin typeface="Arial" panose="020B0604020202020204" pitchFamily="34" charset="0"/>
                <a:cs typeface="Arial" panose="020B0604020202020204" pitchFamily="34" charset="0"/>
              </a:rPr>
              <a:t> MD PhD </a:t>
            </a:r>
            <a:r>
              <a:rPr lang="en-AU" sz="3200" b="1" baseline="30000" dirty="0">
                <a:latin typeface="Arial" panose="020B0604020202020204" pitchFamily="34" charset="0"/>
                <a:cs typeface="Arial" panose="020B0604020202020204" pitchFamily="34" charset="0"/>
              </a:rPr>
              <a:t>1,3</a:t>
            </a:r>
          </a:p>
          <a:p>
            <a:pPr>
              <a:spcBef>
                <a:spcPct val="20000"/>
              </a:spcBef>
            </a:pPr>
            <a:r>
              <a:rPr lang="en-US" sz="3200" dirty="0">
                <a:latin typeface="Arial" panose="020B0604020202020204" pitchFamily="34" charset="0"/>
                <a:cs typeface="Arial" panose="020B0604020202020204" pitchFamily="34" charset="0"/>
              </a:rPr>
              <a:t>1 Saint Petersburg State University: University clinic, Saint Petersburg, Russia</a:t>
            </a:r>
          </a:p>
          <a:p>
            <a:pPr>
              <a:spcBef>
                <a:spcPct val="20000"/>
              </a:spcBef>
            </a:pPr>
            <a:r>
              <a:rPr lang="en-US" sz="3200" dirty="0">
                <a:latin typeface="Arial" panose="020B0604020202020204" pitchFamily="34" charset="0"/>
                <a:cs typeface="Arial" panose="020B0604020202020204" pitchFamily="34" charset="0"/>
              </a:rPr>
              <a:t>2 Saint Petersburg State University: Medical faculty: department of surgery, Saint Petersburg, Russia</a:t>
            </a:r>
          </a:p>
          <a:p>
            <a:pPr>
              <a:spcBef>
                <a:spcPct val="20000"/>
              </a:spcBef>
            </a:pPr>
            <a:r>
              <a:rPr lang="en-US" sz="3200" dirty="0">
                <a:latin typeface="Arial" panose="020B0604020202020204" pitchFamily="34" charset="0"/>
                <a:cs typeface="Arial" panose="020B0604020202020204" pitchFamily="34" charset="0"/>
              </a:rPr>
              <a:t>3 North-Western State Medical University named after I.I </a:t>
            </a:r>
            <a:r>
              <a:rPr lang="en-US" sz="3200" dirty="0" err="1">
                <a:latin typeface="Arial" panose="020B0604020202020204" pitchFamily="34" charset="0"/>
                <a:cs typeface="Arial" panose="020B0604020202020204" pitchFamily="34" charset="0"/>
              </a:rPr>
              <a:t>Mechnikov</a:t>
            </a:r>
            <a:r>
              <a:rPr lang="en-US" sz="3200" dirty="0">
                <a:latin typeface="Arial" panose="020B0604020202020204" pitchFamily="34" charset="0"/>
                <a:cs typeface="Arial" panose="020B0604020202020204" pitchFamily="34" charset="0"/>
              </a:rPr>
              <a:t>: department of surgical anatomy and operative surgery </a:t>
            </a:r>
          </a:p>
          <a:p>
            <a:pPr>
              <a:spcBef>
                <a:spcPct val="20000"/>
              </a:spcBef>
            </a:pPr>
            <a:endParaRPr lang="en-US" sz="3200" dirty="0">
              <a:latin typeface="Arial" panose="020B0604020202020204" pitchFamily="34" charset="0"/>
              <a:cs typeface="Arial" panose="020B0604020202020204" pitchFamily="34" charset="0"/>
            </a:endParaRPr>
          </a:p>
          <a:p>
            <a:pPr>
              <a:spcBef>
                <a:spcPct val="20000"/>
              </a:spcBef>
            </a:pPr>
            <a:endParaRPr lang="en-AU" sz="3200" dirty="0">
              <a:latin typeface="Arial" panose="020B0604020202020204" pitchFamily="34" charset="0"/>
              <a:cs typeface="Arial" panose="020B0604020202020204" pitchFamily="34" charset="0"/>
            </a:endParaRPr>
          </a:p>
        </p:txBody>
      </p:sp>
      <p:pic>
        <p:nvPicPr>
          <p:cNvPr id="3" name="Рисунок 2">
            <a:extLst>
              <a:ext uri="{FF2B5EF4-FFF2-40B4-BE49-F238E27FC236}">
                <a16:creationId xmlns:a16="http://schemas.microsoft.com/office/drawing/2014/main" id="{368A9BFD-40A1-440A-A38E-53767C3028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54357" y="1272491"/>
            <a:ext cx="4143746" cy="5168914"/>
          </a:xfrm>
          <a:prstGeom prst="rect">
            <a:avLst/>
          </a:prstGeom>
        </p:spPr>
      </p:pic>
      <p:sp>
        <p:nvSpPr>
          <p:cNvPr id="20" name="Прямоугольник 19">
            <a:extLst>
              <a:ext uri="{FF2B5EF4-FFF2-40B4-BE49-F238E27FC236}">
                <a16:creationId xmlns:a16="http://schemas.microsoft.com/office/drawing/2014/main" id="{E1ECD445-B60F-4984-BFF8-9FAA836FC500}"/>
              </a:ext>
            </a:extLst>
          </p:cNvPr>
          <p:cNvSpPr/>
          <p:nvPr/>
        </p:nvSpPr>
        <p:spPr>
          <a:xfrm>
            <a:off x="42721092" y="2650228"/>
            <a:ext cx="7322790" cy="3416320"/>
          </a:xfrm>
          <a:prstGeom prst="rect">
            <a:avLst/>
          </a:prstGeom>
        </p:spPr>
        <p:txBody>
          <a:bodyPr wrap="square">
            <a:spAutoFit/>
          </a:bodyPr>
          <a:lstStyle/>
          <a:p>
            <a:r>
              <a:rPr lang="en-US" sz="3600" b="1" dirty="0">
                <a:latin typeface="Cambria" panose="02040503050406030204" pitchFamily="18" charset="0"/>
              </a:rPr>
              <a:t>Saint Petersburg State University</a:t>
            </a:r>
            <a:endParaRPr lang="ru-RU" sz="3600" b="1" dirty="0">
              <a:latin typeface="Cambria" panose="02040503050406030204" pitchFamily="18" charset="0"/>
            </a:endParaRPr>
          </a:p>
          <a:p>
            <a:r>
              <a:rPr lang="en-US" sz="3600" b="1" dirty="0">
                <a:latin typeface="Cambria" panose="02040503050406030204" pitchFamily="18" charset="0"/>
              </a:rPr>
              <a:t>University clinic</a:t>
            </a:r>
          </a:p>
          <a:p>
            <a:r>
              <a:rPr lang="en-US" sz="3600" b="1" dirty="0">
                <a:latin typeface="Cambria" panose="02040503050406030204" pitchFamily="18" charset="0"/>
              </a:rPr>
              <a:t>-</a:t>
            </a:r>
            <a:br>
              <a:rPr lang="en-US" sz="3600" b="1" dirty="0">
                <a:latin typeface="Cambria" panose="02040503050406030204" pitchFamily="18" charset="0"/>
              </a:rPr>
            </a:br>
            <a:r>
              <a:rPr lang="en-US" sz="3600" b="1" dirty="0">
                <a:latin typeface="Cambria" panose="02040503050406030204" pitchFamily="18" charset="0"/>
              </a:rPr>
              <a:t>North-Western center of endocrinology &amp; </a:t>
            </a:r>
            <a:br>
              <a:rPr lang="en-US" sz="3600" b="1" dirty="0">
                <a:latin typeface="Cambria" panose="02040503050406030204" pitchFamily="18" charset="0"/>
              </a:rPr>
            </a:br>
            <a:r>
              <a:rPr lang="en-US" sz="3600" b="1" dirty="0">
                <a:latin typeface="Cambria" panose="02040503050406030204" pitchFamily="18" charset="0"/>
              </a:rPr>
              <a:t>endocrine surgery</a:t>
            </a:r>
            <a:endParaRPr lang="ru-RU" sz="3600" dirty="0">
              <a:latin typeface="Cambria" panose="02040503050406030204" pitchFamily="18" charset="0"/>
            </a:endParaRPr>
          </a:p>
        </p:txBody>
      </p:sp>
    </p:spTree>
    <p:extLst>
      <p:ext uri="{BB962C8B-B14F-4D97-AF65-F5344CB8AC3E}">
        <p14:creationId xmlns:p14="http://schemas.microsoft.com/office/powerpoint/2010/main" val="14256389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314</TotalTime>
  <Words>221</Words>
  <Application>Microsoft Office PowerPoint</Application>
  <PresentationFormat>Произвольный</PresentationFormat>
  <Paragraphs>34</Paragraphs>
  <Slides>1</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vt:i4>
      </vt:variant>
    </vt:vector>
  </HeadingPairs>
  <TitlesOfParts>
    <vt:vector size="5" baseType="lpstr">
      <vt:lpstr>ＭＳ Ｐゴシック</vt:lpstr>
      <vt:lpstr>Arial</vt:lpstr>
      <vt:lpstr>Cambria</vt:lpstr>
      <vt:lpstr>Office Theme</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Pamela Ortiz</dc:creator>
  <cp:lastModifiedBy>Арсений Семенов</cp:lastModifiedBy>
  <cp:revision>29</cp:revision>
  <dcterms:created xsi:type="dcterms:W3CDTF">2016-12-01T17:42:49Z</dcterms:created>
  <dcterms:modified xsi:type="dcterms:W3CDTF">2017-07-16T20:53:24Z</dcterms:modified>
</cp:coreProperties>
</file>